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4"/>
  </p:notesMasterIdLst>
  <p:handoutMasterIdLst>
    <p:handoutMasterId r:id="rId45"/>
  </p:handoutMasterIdLst>
  <p:sldIdLst>
    <p:sldId id="273" r:id="rId2"/>
    <p:sldId id="257" r:id="rId3"/>
    <p:sldId id="258" r:id="rId4"/>
    <p:sldId id="259" r:id="rId5"/>
    <p:sldId id="260" r:id="rId6"/>
    <p:sldId id="261" r:id="rId7"/>
    <p:sldId id="271" r:id="rId8"/>
    <p:sldId id="263" r:id="rId9"/>
    <p:sldId id="272" r:id="rId10"/>
    <p:sldId id="264" r:id="rId11"/>
    <p:sldId id="265" r:id="rId12"/>
    <p:sldId id="278" r:id="rId13"/>
    <p:sldId id="266" r:id="rId14"/>
    <p:sldId id="279" r:id="rId15"/>
    <p:sldId id="282" r:id="rId16"/>
    <p:sldId id="276" r:id="rId17"/>
    <p:sldId id="280" r:id="rId18"/>
    <p:sldId id="281" r:id="rId19"/>
    <p:sldId id="283" r:id="rId20"/>
    <p:sldId id="284" r:id="rId21"/>
    <p:sldId id="285" r:id="rId22"/>
    <p:sldId id="286" r:id="rId23"/>
    <p:sldId id="287" r:id="rId24"/>
    <p:sldId id="299" r:id="rId25"/>
    <p:sldId id="288" r:id="rId26"/>
    <p:sldId id="289" r:id="rId27"/>
    <p:sldId id="298" r:id="rId28"/>
    <p:sldId id="290" r:id="rId29"/>
    <p:sldId id="301" r:id="rId30"/>
    <p:sldId id="291" r:id="rId31"/>
    <p:sldId id="297" r:id="rId32"/>
    <p:sldId id="292" r:id="rId33"/>
    <p:sldId id="293" r:id="rId34"/>
    <p:sldId id="294" r:id="rId35"/>
    <p:sldId id="295" r:id="rId36"/>
    <p:sldId id="296" r:id="rId37"/>
    <p:sldId id="302" r:id="rId38"/>
    <p:sldId id="303" r:id="rId39"/>
    <p:sldId id="300" r:id="rId40"/>
    <p:sldId id="268" r:id="rId41"/>
    <p:sldId id="269" r:id="rId42"/>
    <p:sldId id="270" r:id="rId4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14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5BE3F3C-844D-4061-90C9-0EE43B4A590D}" type="datetimeFigureOut">
              <a:rPr lang="en-US" smtClean="0"/>
              <a:t>9/27/2018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272B754-CFE2-4FB1-A298-4A56C46A8869}" type="slidenum">
              <a:rPr lang="en-US" smtClean="0"/>
              <a:t>‹#›</a:t>
            </a:fld>
            <a:endParaRPr lang="en-US"/>
          </a:p>
        </p:txBody>
      </p:sp>
    </p:spTree>
    <p:extLst>
      <p:ext uri="{BB962C8B-B14F-4D97-AF65-F5344CB8AC3E}">
        <p14:creationId xmlns:p14="http://schemas.microsoft.com/office/powerpoint/2010/main" val="261357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4DFA79B-9BD9-4330-A2D3-F60ED4AF1E87}" type="datetimeFigureOut">
              <a:rPr lang="en-US" smtClean="0"/>
              <a:t>9/27/2018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F634B22C-BB9D-453C-89F1-8C82A48B16EB}" type="slidenum">
              <a:rPr lang="en-US" smtClean="0"/>
              <a:t>‹#›</a:t>
            </a:fld>
            <a:endParaRPr lang="en-US"/>
          </a:p>
        </p:txBody>
      </p:sp>
    </p:spTree>
    <p:extLst>
      <p:ext uri="{BB962C8B-B14F-4D97-AF65-F5344CB8AC3E}">
        <p14:creationId xmlns:p14="http://schemas.microsoft.com/office/powerpoint/2010/main" val="78421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4B22C-BB9D-453C-89F1-8C82A48B16EB}" type="slidenum">
              <a:rPr lang="en-US" smtClean="0"/>
              <a:t>31</a:t>
            </a:fld>
            <a:endParaRPr lang="en-US"/>
          </a:p>
        </p:txBody>
      </p:sp>
    </p:spTree>
    <p:extLst>
      <p:ext uri="{BB962C8B-B14F-4D97-AF65-F5344CB8AC3E}">
        <p14:creationId xmlns:p14="http://schemas.microsoft.com/office/powerpoint/2010/main" val="362290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D2C8FD-F979-4465-B015-D6FA4905EDF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5213F-BFA1-4B0F-9304-C30800621B30}" type="slidenum">
              <a:rPr lang="en-US" smtClean="0"/>
              <a:t>‹#›</a:t>
            </a:fld>
            <a:endParaRPr lang="en-US"/>
          </a:p>
        </p:txBody>
      </p:sp>
    </p:spTree>
    <p:extLst>
      <p:ext uri="{BB962C8B-B14F-4D97-AF65-F5344CB8AC3E}">
        <p14:creationId xmlns:p14="http://schemas.microsoft.com/office/powerpoint/2010/main" val="772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D2C8FD-F979-4465-B015-D6FA4905EDF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5213F-BFA1-4B0F-9304-C30800621B30}" type="slidenum">
              <a:rPr lang="en-US" smtClean="0"/>
              <a:t>‹#›</a:t>
            </a:fld>
            <a:endParaRPr lang="en-US"/>
          </a:p>
        </p:txBody>
      </p:sp>
    </p:spTree>
    <p:extLst>
      <p:ext uri="{BB962C8B-B14F-4D97-AF65-F5344CB8AC3E}">
        <p14:creationId xmlns:p14="http://schemas.microsoft.com/office/powerpoint/2010/main" val="181378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D2C8FD-F979-4465-B015-D6FA4905EDF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5213F-BFA1-4B0F-9304-C30800621B30}" type="slidenum">
              <a:rPr lang="en-US" smtClean="0"/>
              <a:t>‹#›</a:t>
            </a:fld>
            <a:endParaRPr lang="en-US"/>
          </a:p>
        </p:txBody>
      </p:sp>
    </p:spTree>
    <p:extLst>
      <p:ext uri="{BB962C8B-B14F-4D97-AF65-F5344CB8AC3E}">
        <p14:creationId xmlns:p14="http://schemas.microsoft.com/office/powerpoint/2010/main" val="3626042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C159A0-3197-4DB1-BA46-FFF9F8E74689}" type="slidenum">
              <a:rPr lang="en-US" altLang="en-US"/>
              <a:pPr>
                <a:defRPr/>
              </a:pPr>
              <a:t>‹#›</a:t>
            </a:fld>
            <a:endParaRPr lang="en-US" altLang="en-US"/>
          </a:p>
        </p:txBody>
      </p:sp>
    </p:spTree>
    <p:extLst>
      <p:ext uri="{BB962C8B-B14F-4D97-AF65-F5344CB8AC3E}">
        <p14:creationId xmlns:p14="http://schemas.microsoft.com/office/powerpoint/2010/main" val="373223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D2C8FD-F979-4465-B015-D6FA4905EDF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5213F-BFA1-4B0F-9304-C30800621B30}" type="slidenum">
              <a:rPr lang="en-US" smtClean="0"/>
              <a:t>‹#›</a:t>
            </a:fld>
            <a:endParaRPr lang="en-US"/>
          </a:p>
        </p:txBody>
      </p:sp>
    </p:spTree>
    <p:extLst>
      <p:ext uri="{BB962C8B-B14F-4D97-AF65-F5344CB8AC3E}">
        <p14:creationId xmlns:p14="http://schemas.microsoft.com/office/powerpoint/2010/main" val="188761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D2C8FD-F979-4465-B015-D6FA4905EDF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5213F-BFA1-4B0F-9304-C30800621B30}" type="slidenum">
              <a:rPr lang="en-US" smtClean="0"/>
              <a:t>‹#›</a:t>
            </a:fld>
            <a:endParaRPr lang="en-US"/>
          </a:p>
        </p:txBody>
      </p:sp>
    </p:spTree>
    <p:extLst>
      <p:ext uri="{BB962C8B-B14F-4D97-AF65-F5344CB8AC3E}">
        <p14:creationId xmlns:p14="http://schemas.microsoft.com/office/powerpoint/2010/main" val="331740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D2C8FD-F979-4465-B015-D6FA4905EDF0}"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5213F-BFA1-4B0F-9304-C30800621B30}" type="slidenum">
              <a:rPr lang="en-US" smtClean="0"/>
              <a:t>‹#›</a:t>
            </a:fld>
            <a:endParaRPr lang="en-US"/>
          </a:p>
        </p:txBody>
      </p:sp>
    </p:spTree>
    <p:extLst>
      <p:ext uri="{BB962C8B-B14F-4D97-AF65-F5344CB8AC3E}">
        <p14:creationId xmlns:p14="http://schemas.microsoft.com/office/powerpoint/2010/main" val="59634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D2C8FD-F979-4465-B015-D6FA4905EDF0}"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F5213F-BFA1-4B0F-9304-C30800621B30}" type="slidenum">
              <a:rPr lang="en-US" smtClean="0"/>
              <a:t>‹#›</a:t>
            </a:fld>
            <a:endParaRPr lang="en-US"/>
          </a:p>
        </p:txBody>
      </p:sp>
    </p:spTree>
    <p:extLst>
      <p:ext uri="{BB962C8B-B14F-4D97-AF65-F5344CB8AC3E}">
        <p14:creationId xmlns:p14="http://schemas.microsoft.com/office/powerpoint/2010/main" val="234798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D2C8FD-F979-4465-B015-D6FA4905EDF0}"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F5213F-BFA1-4B0F-9304-C30800621B30}" type="slidenum">
              <a:rPr lang="en-US" smtClean="0"/>
              <a:t>‹#›</a:t>
            </a:fld>
            <a:endParaRPr lang="en-US"/>
          </a:p>
        </p:txBody>
      </p:sp>
    </p:spTree>
    <p:extLst>
      <p:ext uri="{BB962C8B-B14F-4D97-AF65-F5344CB8AC3E}">
        <p14:creationId xmlns:p14="http://schemas.microsoft.com/office/powerpoint/2010/main" val="418233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2C8FD-F979-4465-B015-D6FA4905EDF0}"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F5213F-BFA1-4B0F-9304-C30800621B30}" type="slidenum">
              <a:rPr lang="en-US" smtClean="0"/>
              <a:t>‹#›</a:t>
            </a:fld>
            <a:endParaRPr lang="en-US"/>
          </a:p>
        </p:txBody>
      </p:sp>
    </p:spTree>
    <p:extLst>
      <p:ext uri="{BB962C8B-B14F-4D97-AF65-F5344CB8AC3E}">
        <p14:creationId xmlns:p14="http://schemas.microsoft.com/office/powerpoint/2010/main" val="204194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D2C8FD-F979-4465-B015-D6FA4905EDF0}"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5213F-BFA1-4B0F-9304-C30800621B30}" type="slidenum">
              <a:rPr lang="en-US" smtClean="0"/>
              <a:t>‹#›</a:t>
            </a:fld>
            <a:endParaRPr lang="en-US"/>
          </a:p>
        </p:txBody>
      </p:sp>
    </p:spTree>
    <p:extLst>
      <p:ext uri="{BB962C8B-B14F-4D97-AF65-F5344CB8AC3E}">
        <p14:creationId xmlns:p14="http://schemas.microsoft.com/office/powerpoint/2010/main" val="285996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D2C8FD-F979-4465-B015-D6FA4905EDF0}"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5213F-BFA1-4B0F-9304-C30800621B30}" type="slidenum">
              <a:rPr lang="en-US" smtClean="0"/>
              <a:t>‹#›</a:t>
            </a:fld>
            <a:endParaRPr lang="en-US"/>
          </a:p>
        </p:txBody>
      </p:sp>
    </p:spTree>
    <p:extLst>
      <p:ext uri="{BB962C8B-B14F-4D97-AF65-F5344CB8AC3E}">
        <p14:creationId xmlns:p14="http://schemas.microsoft.com/office/powerpoint/2010/main" val="350879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2C8FD-F979-4465-B015-D6FA4905EDF0}" type="datetimeFigureOut">
              <a:rPr lang="en-US" smtClean="0"/>
              <a:t>9/27/2018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5213F-BFA1-4B0F-9304-C30800621B30}" type="slidenum">
              <a:rPr lang="en-US" smtClean="0"/>
              <a:t>‹#›</a:t>
            </a:fld>
            <a:endParaRPr lang="en-US"/>
          </a:p>
        </p:txBody>
      </p:sp>
    </p:spTree>
    <p:extLst>
      <p:ext uri="{BB962C8B-B14F-4D97-AF65-F5344CB8AC3E}">
        <p14:creationId xmlns:p14="http://schemas.microsoft.com/office/powerpoint/2010/main" val="15808608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 September 2018</a:t>
            </a:r>
            <a:endParaRPr lang="en-US" dirty="0"/>
          </a:p>
        </p:txBody>
      </p:sp>
      <p:sp>
        <p:nvSpPr>
          <p:cNvPr id="3" name="Content Placeholder 2"/>
          <p:cNvSpPr>
            <a:spLocks noGrp="1"/>
          </p:cNvSpPr>
          <p:nvPr>
            <p:ph idx="1"/>
          </p:nvPr>
        </p:nvSpPr>
        <p:spPr>
          <a:xfrm>
            <a:off x="195943" y="1825625"/>
            <a:ext cx="8319407" cy="4351338"/>
          </a:xfrm>
        </p:spPr>
        <p:txBody>
          <a:bodyPr>
            <a:normAutofit/>
          </a:bodyPr>
          <a:lstStyle/>
          <a:p>
            <a:r>
              <a:rPr lang="en-US" dirty="0" smtClean="0"/>
              <a:t>Discuss Ancient Middle East Civilizations Timeline</a:t>
            </a:r>
          </a:p>
          <a:p>
            <a:r>
              <a:rPr lang="en-US" dirty="0" smtClean="0"/>
              <a:t>The Ancient Hebrews and the Origins of Judaism Cornell Notes</a:t>
            </a:r>
          </a:p>
          <a:p>
            <a:r>
              <a:rPr lang="en-US" dirty="0" smtClean="0"/>
              <a:t>Objectives: </a:t>
            </a:r>
            <a:r>
              <a:rPr lang="en-US" b="1" dirty="0"/>
              <a:t>Describe ancient civilizations of ME to determine its impact on the </a:t>
            </a:r>
            <a:r>
              <a:rPr lang="en-US" b="1" dirty="0" smtClean="0"/>
              <a:t>region</a:t>
            </a:r>
            <a:r>
              <a:rPr lang="en-US" b="1" dirty="0"/>
              <a:t>;</a:t>
            </a:r>
            <a:r>
              <a:rPr lang="en-US" b="1" dirty="0" smtClean="0"/>
              <a:t> </a:t>
            </a:r>
            <a:r>
              <a:rPr lang="en-US" b="1" dirty="0"/>
              <a:t>i</a:t>
            </a:r>
            <a:r>
              <a:rPr lang="en-US" b="1" dirty="0" smtClean="0"/>
              <a:t>dentify </a:t>
            </a:r>
            <a:r>
              <a:rPr lang="en-US" b="1" dirty="0"/>
              <a:t>basic beliefs and holy text of Judaism.</a:t>
            </a:r>
            <a:endParaRPr lang="en-US" dirty="0"/>
          </a:p>
        </p:txBody>
      </p:sp>
    </p:spTree>
    <p:extLst>
      <p:ext uri="{BB962C8B-B14F-4D97-AF65-F5344CB8AC3E}">
        <p14:creationId xmlns:p14="http://schemas.microsoft.com/office/powerpoint/2010/main" val="1067388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1343025" y="829866"/>
            <a:ext cx="6343650" cy="857251"/>
          </a:xfrm>
        </p:spPr>
        <p:txBody>
          <a:bodyPr>
            <a:normAutofit fontScale="90000"/>
          </a:bodyPr>
          <a:lstStyle/>
          <a:p>
            <a:r>
              <a:rPr lang="en-US" altLang="en-US" smtClean="0"/>
              <a:t>The Early History of the </a:t>
            </a:r>
            <a:r>
              <a:rPr lang="en-US" altLang="en-US" smtClean="0">
                <a:solidFill>
                  <a:srgbClr val="FF0000"/>
                </a:solidFill>
              </a:rPr>
              <a:t>Hebrews</a:t>
            </a:r>
            <a:endParaRPr lang="en-US" altLang="en-US" smtClean="0"/>
          </a:p>
        </p:txBody>
      </p:sp>
      <p:sp>
        <p:nvSpPr>
          <p:cNvPr id="9219" name="Content Placeholder 5"/>
          <p:cNvSpPr>
            <a:spLocks noGrp="1"/>
          </p:cNvSpPr>
          <p:nvPr>
            <p:ph idx="1"/>
          </p:nvPr>
        </p:nvSpPr>
        <p:spPr>
          <a:xfrm>
            <a:off x="1318022" y="1625204"/>
            <a:ext cx="6743700" cy="2228850"/>
          </a:xfrm>
        </p:spPr>
        <p:txBody>
          <a:bodyPr>
            <a:normAutofit fontScale="62500" lnSpcReduction="20000"/>
          </a:bodyPr>
          <a:lstStyle/>
          <a:p>
            <a:r>
              <a:rPr lang="en-US" altLang="en-US" dirty="0" smtClean="0"/>
              <a:t>Read and annotate “The Call of Abraham”</a:t>
            </a:r>
          </a:p>
          <a:p>
            <a:r>
              <a:rPr lang="en-US" altLang="en-US" dirty="0" smtClean="0"/>
              <a:t>Answer the question: Why is “The Call of Abraham” significant to the Jewish faith?</a:t>
            </a:r>
          </a:p>
          <a:p>
            <a:r>
              <a:rPr lang="en-US" altLang="en-US" dirty="0" smtClean="0"/>
              <a:t>Read “Ancient Hebrews: Abraham and the Covenant” &gt; Annotate the covenant &gt; Complete the Chart &gt; Discussion &gt; Submit</a:t>
            </a:r>
          </a:p>
          <a:p>
            <a:r>
              <a:rPr lang="en-US" altLang="en-US" dirty="0" smtClean="0"/>
              <a:t>HOMEWORK: Read &amp; Annotate “Origins of the Jews as God’s Chosen People” &gt; Complete the Key Concepts Synthesis Assignment</a:t>
            </a:r>
          </a:p>
          <a:p>
            <a:r>
              <a:rPr lang="en-US" altLang="en-US" sz="1500" b="1" dirty="0"/>
              <a:t>Objectives: Describe the origins of Judaism, including key people, figures, events and concepts; Summarize the history and beliefs of the ancient Hebrews</a:t>
            </a:r>
          </a:p>
          <a:p>
            <a:endParaRPr lang="en-US" altLang="en-US" dirty="0" smtClean="0"/>
          </a:p>
        </p:txBody>
      </p:sp>
    </p:spTree>
    <p:extLst>
      <p:ext uri="{BB962C8B-B14F-4D97-AF65-F5344CB8AC3E}">
        <p14:creationId xmlns:p14="http://schemas.microsoft.com/office/powerpoint/2010/main" val="1315897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738866"/>
            <a:ext cx="4798967" cy="4331152"/>
          </a:xfrm>
        </p:spPr>
        <p:txBody>
          <a:bodyPr/>
          <a:lstStyle/>
          <a:p>
            <a:pPr eaLnBrk="1" hangingPunct="1"/>
            <a:r>
              <a:rPr lang="en-US" altLang="en-US" sz="4050" u="sng" dirty="0">
                <a:latin typeface="Lydian BT"/>
              </a:rPr>
              <a:t>The Ancient Hebrews and the Origins of Judaism</a:t>
            </a:r>
            <a:r>
              <a:rPr lang="en-US" altLang="en-US" sz="4050" u="sng" dirty="0"/>
              <a:t/>
            </a:r>
            <a:br>
              <a:rPr lang="en-US" altLang="en-US" sz="4050" u="sng" dirty="0"/>
            </a:br>
            <a:r>
              <a:rPr lang="en-US" altLang="en-US" sz="4050" u="sng" dirty="0" smtClean="0"/>
              <a:t/>
            </a:r>
            <a:br>
              <a:rPr lang="en-US" altLang="en-US" sz="4050" u="sng" dirty="0" smtClean="0"/>
            </a:br>
            <a:endParaRPr lang="en-US" altLang="en-US" sz="4050" dirty="0"/>
          </a:p>
        </p:txBody>
      </p:sp>
      <p:pic>
        <p:nvPicPr>
          <p:cNvPr id="10243" name="Picture 7" descr="http://www.religiousstudies.uncc.edu/jdtabor/judais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78871" y="115934"/>
            <a:ext cx="2285939" cy="2888523"/>
          </a:xfrm>
          <a:noFill/>
          <a:ln w="57150">
            <a:solidFill>
              <a:srgbClr val="000000"/>
            </a:solidFill>
            <a:miter lim="800000"/>
            <a:headEnd/>
            <a:tailEnd/>
          </a:ln>
        </p:spPr>
      </p:pic>
      <p:sp>
        <p:nvSpPr>
          <p:cNvPr id="10244" name="TextBox 1"/>
          <p:cNvSpPr txBox="1">
            <a:spLocks noChangeArrowheads="1"/>
          </p:cNvSpPr>
          <p:nvPr/>
        </p:nvSpPr>
        <p:spPr bwMode="auto">
          <a:xfrm>
            <a:off x="0" y="565767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haucer" pitchFamily="2" charset="0"/>
              </a:defRPr>
            </a:lvl1pPr>
            <a:lvl2pPr marL="742950" indent="-285750">
              <a:spcBef>
                <a:spcPct val="20000"/>
              </a:spcBef>
              <a:buChar char="–"/>
              <a:defRPr sz="2800">
                <a:solidFill>
                  <a:schemeClr val="tx1"/>
                </a:solidFill>
                <a:latin typeface="Chaucer" pitchFamily="2" charset="0"/>
              </a:defRPr>
            </a:lvl2pPr>
            <a:lvl3pPr marL="1143000" indent="-228600">
              <a:spcBef>
                <a:spcPct val="20000"/>
              </a:spcBef>
              <a:buChar char="•"/>
              <a:defRPr sz="2400">
                <a:solidFill>
                  <a:schemeClr val="tx1"/>
                </a:solidFill>
                <a:latin typeface="Chaucer" pitchFamily="2" charset="0"/>
              </a:defRPr>
            </a:lvl3pPr>
            <a:lvl4pPr marL="1600200" indent="-228600">
              <a:spcBef>
                <a:spcPct val="20000"/>
              </a:spcBef>
              <a:buChar char="–"/>
              <a:defRPr sz="2000">
                <a:solidFill>
                  <a:schemeClr val="tx1"/>
                </a:solidFill>
                <a:latin typeface="Chaucer" pitchFamily="2" charset="0"/>
              </a:defRPr>
            </a:lvl4pPr>
            <a:lvl5pPr marL="2057400" indent="-228600">
              <a:spcBef>
                <a:spcPct val="20000"/>
              </a:spcBef>
              <a:buChar char="»"/>
              <a:defRPr sz="2000">
                <a:solidFill>
                  <a:schemeClr val="tx1"/>
                </a:solidFill>
                <a:latin typeface="Chaucer" pitchFamily="2" charset="0"/>
              </a:defRPr>
            </a:lvl5pPr>
            <a:lvl6pPr marL="2514600" indent="-228600" eaLnBrk="0" fontAlgn="base" hangingPunct="0">
              <a:spcBef>
                <a:spcPct val="20000"/>
              </a:spcBef>
              <a:spcAft>
                <a:spcPct val="0"/>
              </a:spcAft>
              <a:buChar char="»"/>
              <a:defRPr sz="2000">
                <a:solidFill>
                  <a:schemeClr val="tx1"/>
                </a:solidFill>
                <a:latin typeface="Chaucer" pitchFamily="2" charset="0"/>
              </a:defRPr>
            </a:lvl6pPr>
            <a:lvl7pPr marL="2971800" indent="-228600" eaLnBrk="0" fontAlgn="base" hangingPunct="0">
              <a:spcBef>
                <a:spcPct val="20000"/>
              </a:spcBef>
              <a:spcAft>
                <a:spcPct val="0"/>
              </a:spcAft>
              <a:buChar char="»"/>
              <a:defRPr sz="2000">
                <a:solidFill>
                  <a:schemeClr val="tx1"/>
                </a:solidFill>
                <a:latin typeface="Chaucer" pitchFamily="2" charset="0"/>
              </a:defRPr>
            </a:lvl7pPr>
            <a:lvl8pPr marL="3429000" indent="-228600" eaLnBrk="0" fontAlgn="base" hangingPunct="0">
              <a:spcBef>
                <a:spcPct val="20000"/>
              </a:spcBef>
              <a:spcAft>
                <a:spcPct val="0"/>
              </a:spcAft>
              <a:buChar char="»"/>
              <a:defRPr sz="2000">
                <a:solidFill>
                  <a:schemeClr val="tx1"/>
                </a:solidFill>
                <a:latin typeface="Chaucer" pitchFamily="2" charset="0"/>
              </a:defRPr>
            </a:lvl8pPr>
            <a:lvl9pPr marL="3886200" indent="-228600" eaLnBrk="0" fontAlgn="base" hangingPunct="0">
              <a:spcBef>
                <a:spcPct val="20000"/>
              </a:spcBef>
              <a:spcAft>
                <a:spcPct val="0"/>
              </a:spcAft>
              <a:buChar char="»"/>
              <a:defRPr sz="2000">
                <a:solidFill>
                  <a:schemeClr val="tx1"/>
                </a:solidFill>
                <a:latin typeface="Chaucer" pitchFamily="2" charset="0"/>
              </a:defRPr>
            </a:lvl9pPr>
          </a:lstStyle>
          <a:p>
            <a:pPr eaLnBrk="1" hangingPunct="1">
              <a:spcBef>
                <a:spcPct val="0"/>
              </a:spcBef>
              <a:buFontTx/>
              <a:buNone/>
            </a:pPr>
            <a:r>
              <a:rPr lang="en-US" altLang="en-US" sz="2400" dirty="0">
                <a:latin typeface="Lydian BT"/>
              </a:rPr>
              <a:t>Objectives: Describe the origins of Judaism, including key people, figures, events and concepts; Summarize the history and beliefs of the ancient Hebrews</a:t>
            </a:r>
          </a:p>
        </p:txBody>
      </p:sp>
      <p:sp>
        <p:nvSpPr>
          <p:cNvPr id="2" name="TextBox 1"/>
          <p:cNvSpPr txBox="1"/>
          <p:nvPr/>
        </p:nvSpPr>
        <p:spPr>
          <a:xfrm>
            <a:off x="0" y="2178763"/>
            <a:ext cx="6740434"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Lydian BT"/>
              </a:rPr>
              <a:t>Continue to read and annotate “What do Jews Believe?”</a:t>
            </a:r>
          </a:p>
          <a:p>
            <a:pPr marL="285750" indent="-285750">
              <a:buFont typeface="Arial" panose="020B0604020202020204" pitchFamily="34" charset="0"/>
              <a:buChar char="•"/>
            </a:pPr>
            <a:r>
              <a:rPr lang="en-US" sz="2800" dirty="0" smtClean="0">
                <a:latin typeface="Lydian BT"/>
              </a:rPr>
              <a:t>Complete the Key Concept Synthesis Chart</a:t>
            </a:r>
          </a:p>
          <a:p>
            <a:pPr marL="285750" indent="-285750">
              <a:buFont typeface="Arial" panose="020B0604020202020204" pitchFamily="34" charset="0"/>
              <a:buChar char="•"/>
            </a:pPr>
            <a:r>
              <a:rPr lang="en-US" sz="2800" dirty="0" smtClean="0">
                <a:latin typeface="Lydian BT"/>
              </a:rPr>
              <a:t>Share your Key Concepts with a peer</a:t>
            </a:r>
          </a:p>
          <a:p>
            <a:pPr marL="285750" indent="-285750">
              <a:buFont typeface="Arial" panose="020B0604020202020204" pitchFamily="34" charset="0"/>
              <a:buChar char="•"/>
            </a:pPr>
            <a:r>
              <a:rPr lang="en-US" sz="2800" dirty="0" smtClean="0">
                <a:latin typeface="Lydian BT"/>
              </a:rPr>
              <a:t>Judaism Cornell Notes (cont’d)</a:t>
            </a:r>
            <a:endParaRPr lang="en-US" sz="2800" dirty="0">
              <a:latin typeface="Lydian BT"/>
            </a:endParaRPr>
          </a:p>
        </p:txBody>
      </p:sp>
    </p:spTree>
    <p:extLst>
      <p:ext uri="{BB962C8B-B14F-4D97-AF65-F5344CB8AC3E}">
        <p14:creationId xmlns:p14="http://schemas.microsoft.com/office/powerpoint/2010/main" val="330511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00150" y="971550"/>
            <a:ext cx="6743700" cy="685800"/>
          </a:xfrm>
        </p:spPr>
        <p:txBody>
          <a:bodyPr/>
          <a:lstStyle/>
          <a:p>
            <a:pPr eaLnBrk="1" hangingPunct="1"/>
            <a:r>
              <a:rPr lang="en-US" altLang="en-US" sz="4050"/>
              <a:t>Important </a:t>
            </a:r>
            <a:r>
              <a:rPr lang="en-US" altLang="en-US" sz="4050">
                <a:solidFill>
                  <a:srgbClr val="FF0000"/>
                </a:solidFill>
              </a:rPr>
              <a:t>Hebrew</a:t>
            </a:r>
            <a:r>
              <a:rPr lang="en-US" altLang="en-US" sz="4050"/>
              <a:t> Leaders</a:t>
            </a:r>
          </a:p>
        </p:txBody>
      </p:sp>
      <p:pic>
        <p:nvPicPr>
          <p:cNvPr id="14341" name="Picture 5" descr="http://www.bluffton.edu/~sullivanm/chartresnorth/cportalleftjamb.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l="31789" r="48305"/>
          <a:stretch>
            <a:fillRect/>
          </a:stretch>
        </p:blipFill>
        <p:spPr>
          <a:xfrm>
            <a:off x="285750" y="1914525"/>
            <a:ext cx="1085850" cy="3771900"/>
          </a:xfrm>
          <a:noFill/>
          <a:ln w="57150">
            <a:solidFill>
              <a:srgbClr val="000000"/>
            </a:solidFill>
            <a:miter lim="800000"/>
            <a:headEnd/>
            <a:tailEnd/>
          </a:ln>
        </p:spPr>
      </p:pic>
      <p:sp>
        <p:nvSpPr>
          <p:cNvPr id="14339" name="Rectangle 3"/>
          <p:cNvSpPr>
            <a:spLocks noGrp="1" noChangeArrowheads="1"/>
          </p:cNvSpPr>
          <p:nvPr>
            <p:ph type="body" sz="half" idx="2"/>
          </p:nvPr>
        </p:nvSpPr>
        <p:spPr>
          <a:xfrm>
            <a:off x="1463039" y="1714500"/>
            <a:ext cx="7537269" cy="5025934"/>
          </a:xfrm>
        </p:spPr>
        <p:txBody>
          <a:bodyPr>
            <a:normAutofit lnSpcReduction="10000"/>
          </a:bodyPr>
          <a:lstStyle/>
          <a:p>
            <a:pPr algn="ctr" eaLnBrk="1" hangingPunct="1">
              <a:buFontTx/>
              <a:buNone/>
            </a:pPr>
            <a:r>
              <a:rPr lang="en-US" altLang="en-US" sz="3300" b="1" u="sng" dirty="0">
                <a:solidFill>
                  <a:srgbClr val="FF0000"/>
                </a:solidFill>
                <a:latin typeface="Lydian BT" pitchFamily="66" charset="0"/>
              </a:rPr>
              <a:t>Abraham</a:t>
            </a:r>
          </a:p>
          <a:p>
            <a:pPr eaLnBrk="1" hangingPunct="1"/>
            <a:r>
              <a:rPr lang="en-US" altLang="en-US" sz="2400" dirty="0">
                <a:latin typeface="Lydian BT" pitchFamily="66" charset="0"/>
              </a:rPr>
              <a:t>The “father of the </a:t>
            </a:r>
            <a:r>
              <a:rPr lang="en-US" altLang="en-US" sz="2400" dirty="0">
                <a:solidFill>
                  <a:srgbClr val="FF0000"/>
                </a:solidFill>
                <a:latin typeface="Lydian BT" pitchFamily="66" charset="0"/>
              </a:rPr>
              <a:t>Hebrews</a:t>
            </a:r>
            <a:r>
              <a:rPr lang="en-US" altLang="en-US" sz="2400" dirty="0">
                <a:latin typeface="Lydian BT" pitchFamily="66" charset="0"/>
              </a:rPr>
              <a:t>”</a:t>
            </a:r>
          </a:p>
          <a:p>
            <a:pPr eaLnBrk="1" hangingPunct="1"/>
            <a:r>
              <a:rPr lang="en-US" altLang="en-US" sz="2400" dirty="0">
                <a:latin typeface="Lydian BT" pitchFamily="66" charset="0"/>
              </a:rPr>
              <a:t>According to the </a:t>
            </a:r>
            <a:r>
              <a:rPr lang="en-US" altLang="en-US" sz="2400" dirty="0">
                <a:solidFill>
                  <a:srgbClr val="FF0000"/>
                </a:solidFill>
                <a:latin typeface="Lydian BT" pitchFamily="66" charset="0"/>
              </a:rPr>
              <a:t>Torah</a:t>
            </a:r>
            <a:r>
              <a:rPr lang="en-US" altLang="en-US" sz="2400" dirty="0">
                <a:latin typeface="Lydian BT" pitchFamily="66" charset="0"/>
              </a:rPr>
              <a:t>, </a:t>
            </a:r>
            <a:r>
              <a:rPr lang="en-US" altLang="en-US" sz="2400" dirty="0">
                <a:solidFill>
                  <a:srgbClr val="FF0000"/>
                </a:solidFill>
                <a:latin typeface="Lydian BT" pitchFamily="66" charset="0"/>
              </a:rPr>
              <a:t>Abraham</a:t>
            </a:r>
            <a:r>
              <a:rPr lang="en-US" altLang="en-US" sz="2400" dirty="0">
                <a:latin typeface="Lydian BT" pitchFamily="66" charset="0"/>
              </a:rPr>
              <a:t> introduced the belief in “one God”  (monotheism) to the </a:t>
            </a:r>
            <a:r>
              <a:rPr lang="en-US" altLang="en-US" sz="2400" dirty="0">
                <a:solidFill>
                  <a:srgbClr val="FF0000"/>
                </a:solidFill>
                <a:latin typeface="Lydian BT" pitchFamily="66" charset="0"/>
              </a:rPr>
              <a:t>Hebrews</a:t>
            </a:r>
            <a:r>
              <a:rPr lang="en-US" altLang="en-US" sz="2400" dirty="0">
                <a:latin typeface="Lydian BT" pitchFamily="66" charset="0"/>
              </a:rPr>
              <a:t>.</a:t>
            </a:r>
          </a:p>
          <a:p>
            <a:pPr lvl="1" eaLnBrk="1" hangingPunct="1"/>
            <a:r>
              <a:rPr lang="en-US" altLang="en-US" dirty="0">
                <a:latin typeface="Lydian BT" pitchFamily="66" charset="0"/>
              </a:rPr>
              <a:t>This was a new idea in the ancient world.</a:t>
            </a:r>
          </a:p>
          <a:p>
            <a:pPr lvl="1" eaLnBrk="1" hangingPunct="1"/>
            <a:r>
              <a:rPr lang="en-US" altLang="en-US" dirty="0">
                <a:latin typeface="Lydian BT" pitchFamily="66" charset="0"/>
              </a:rPr>
              <a:t>At the time, most people practiced polytheism</a:t>
            </a:r>
          </a:p>
          <a:p>
            <a:pPr eaLnBrk="1" hangingPunct="1"/>
            <a:r>
              <a:rPr lang="en-US" altLang="en-US" sz="2400" dirty="0">
                <a:latin typeface="Lydian BT" pitchFamily="66" charset="0"/>
              </a:rPr>
              <a:t>Led the </a:t>
            </a:r>
            <a:r>
              <a:rPr lang="en-US" altLang="en-US" sz="2400" dirty="0">
                <a:solidFill>
                  <a:srgbClr val="FF0000"/>
                </a:solidFill>
                <a:latin typeface="Lydian BT" pitchFamily="66" charset="0"/>
              </a:rPr>
              <a:t>Hebrews</a:t>
            </a:r>
            <a:r>
              <a:rPr lang="en-US" altLang="en-US" sz="2400" dirty="0">
                <a:latin typeface="Lydian BT" pitchFamily="66" charset="0"/>
              </a:rPr>
              <a:t> from </a:t>
            </a:r>
            <a:r>
              <a:rPr lang="en-US" altLang="en-US" sz="2400" dirty="0">
                <a:solidFill>
                  <a:schemeClr val="accent2"/>
                </a:solidFill>
                <a:latin typeface="Lydian BT" pitchFamily="66" charset="0"/>
              </a:rPr>
              <a:t>Mesopotamia</a:t>
            </a:r>
            <a:r>
              <a:rPr lang="en-US" altLang="en-US" sz="2400" dirty="0">
                <a:latin typeface="Lydian BT" pitchFamily="66" charset="0"/>
              </a:rPr>
              <a:t> to </a:t>
            </a:r>
            <a:r>
              <a:rPr lang="en-US" altLang="en-US" sz="2400" dirty="0">
                <a:solidFill>
                  <a:srgbClr val="FF0000"/>
                </a:solidFill>
                <a:latin typeface="Lydian BT" pitchFamily="66" charset="0"/>
              </a:rPr>
              <a:t>Canaan</a:t>
            </a:r>
            <a:r>
              <a:rPr lang="en-US" altLang="en-US" sz="2400" dirty="0">
                <a:latin typeface="Lydian BT" pitchFamily="66" charset="0"/>
              </a:rPr>
              <a:t>.</a:t>
            </a:r>
          </a:p>
          <a:p>
            <a:pPr lvl="1" eaLnBrk="1" hangingPunct="1"/>
            <a:r>
              <a:rPr lang="en-US" altLang="en-US" dirty="0">
                <a:latin typeface="Lydian BT" pitchFamily="66" charset="0"/>
              </a:rPr>
              <a:t>According to the </a:t>
            </a:r>
            <a:r>
              <a:rPr lang="en-US" altLang="en-US" dirty="0">
                <a:solidFill>
                  <a:srgbClr val="FF0000"/>
                </a:solidFill>
                <a:latin typeface="Lydian BT" pitchFamily="66" charset="0"/>
              </a:rPr>
              <a:t>Torah</a:t>
            </a:r>
            <a:r>
              <a:rPr lang="en-US" altLang="en-US" dirty="0">
                <a:latin typeface="Lydian BT" pitchFamily="66" charset="0"/>
              </a:rPr>
              <a:t>, God promised to make </a:t>
            </a:r>
            <a:r>
              <a:rPr lang="en-US" altLang="en-US" dirty="0">
                <a:solidFill>
                  <a:srgbClr val="FF0000"/>
                </a:solidFill>
                <a:latin typeface="Lydian BT" pitchFamily="66" charset="0"/>
              </a:rPr>
              <a:t>Abraham</a:t>
            </a:r>
            <a:r>
              <a:rPr lang="en-US" altLang="en-US" dirty="0">
                <a:latin typeface="Lydian BT" pitchFamily="66" charset="0"/>
              </a:rPr>
              <a:t> the father of a great nation and bless his people if he would take the </a:t>
            </a:r>
            <a:r>
              <a:rPr lang="en-US" altLang="en-US" dirty="0">
                <a:solidFill>
                  <a:srgbClr val="FF0000"/>
                </a:solidFill>
                <a:latin typeface="Lydian BT" pitchFamily="66" charset="0"/>
              </a:rPr>
              <a:t>Hebrews</a:t>
            </a:r>
            <a:r>
              <a:rPr lang="en-US" altLang="en-US" dirty="0">
                <a:latin typeface="Lydian BT" pitchFamily="66" charset="0"/>
              </a:rPr>
              <a:t> to </a:t>
            </a:r>
            <a:r>
              <a:rPr lang="en-US" altLang="en-US" dirty="0">
                <a:solidFill>
                  <a:srgbClr val="FF0000"/>
                </a:solidFill>
                <a:latin typeface="Lydian BT" pitchFamily="66" charset="0"/>
              </a:rPr>
              <a:t>Canaan</a:t>
            </a:r>
            <a:r>
              <a:rPr lang="en-US" altLang="en-US" dirty="0">
                <a:latin typeface="Lydian BT" pitchFamily="66" charset="0"/>
              </a:rPr>
              <a:t>.</a:t>
            </a:r>
          </a:p>
          <a:p>
            <a:pPr lvl="1" eaLnBrk="1" hangingPunct="1"/>
            <a:r>
              <a:rPr lang="en-US" altLang="en-US" dirty="0">
                <a:latin typeface="Lydian BT" pitchFamily="66" charset="0"/>
              </a:rPr>
              <a:t>As a result, many </a:t>
            </a:r>
            <a:r>
              <a:rPr lang="en-US" altLang="en-US" dirty="0">
                <a:solidFill>
                  <a:schemeClr val="accent2"/>
                </a:solidFill>
                <a:latin typeface="Lydian BT" pitchFamily="66" charset="0"/>
              </a:rPr>
              <a:t>Jews</a:t>
            </a:r>
            <a:r>
              <a:rPr lang="en-US" altLang="en-US" dirty="0">
                <a:latin typeface="Lydian BT" pitchFamily="66" charset="0"/>
              </a:rPr>
              <a:t> consider themselves to be God’s “chosen people.”</a:t>
            </a:r>
          </a:p>
        </p:txBody>
      </p:sp>
      <p:sp>
        <p:nvSpPr>
          <p:cNvPr id="14340" name="Line 4"/>
          <p:cNvSpPr>
            <a:spLocks noChangeShapeType="1"/>
          </p:cNvSpPr>
          <p:nvPr/>
        </p:nvSpPr>
        <p:spPr bwMode="auto">
          <a:xfrm>
            <a:off x="1371600" y="1600200"/>
            <a:ext cx="634365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88582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427264"/>
            <a:ext cx="6686550" cy="685800"/>
          </a:xfrm>
        </p:spPr>
        <p:txBody>
          <a:bodyPr>
            <a:normAutofit fontScale="90000"/>
          </a:bodyPr>
          <a:lstStyle/>
          <a:p>
            <a:pPr eaLnBrk="1" hangingPunct="1"/>
            <a:r>
              <a:rPr lang="en-US" altLang="en-US" dirty="0" smtClean="0">
                <a:latin typeface="Lydian BT"/>
              </a:rPr>
              <a:t>The Early History of the </a:t>
            </a:r>
            <a:r>
              <a:rPr lang="en-US" altLang="en-US" dirty="0" smtClean="0">
                <a:solidFill>
                  <a:srgbClr val="FF0000"/>
                </a:solidFill>
                <a:latin typeface="Lydian BT"/>
              </a:rPr>
              <a:t>Hebrews</a:t>
            </a:r>
          </a:p>
        </p:txBody>
      </p:sp>
      <p:pic>
        <p:nvPicPr>
          <p:cNvPr id="11269" name="Picture 34" descr="http://www.amit.org.il/musagim/moreshet/moreshet_19/moses_parting_the_red_sea_small.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521823" y="3566160"/>
            <a:ext cx="3810000" cy="2721428"/>
          </a:xfrm>
          <a:noFill/>
          <a:ln w="57150">
            <a:solidFill>
              <a:srgbClr val="000000"/>
            </a:solidFill>
            <a:miter lim="800000"/>
            <a:headEnd/>
            <a:tailEnd/>
          </a:ln>
        </p:spPr>
      </p:pic>
      <p:sp>
        <p:nvSpPr>
          <p:cNvPr id="11267" name="Rectangle 3"/>
          <p:cNvSpPr>
            <a:spLocks noGrp="1" noChangeArrowheads="1"/>
          </p:cNvSpPr>
          <p:nvPr>
            <p:ph type="body" sz="half" idx="2"/>
          </p:nvPr>
        </p:nvSpPr>
        <p:spPr>
          <a:xfrm>
            <a:off x="978897" y="1814920"/>
            <a:ext cx="7995285" cy="4864553"/>
          </a:xfrm>
        </p:spPr>
        <p:txBody>
          <a:bodyPr>
            <a:normAutofit/>
          </a:bodyPr>
          <a:lstStyle/>
          <a:p>
            <a:pPr marL="166688" indent="-166688"/>
            <a:r>
              <a:rPr lang="en-US" altLang="en-US" sz="2400" dirty="0">
                <a:latin typeface="Lydian BT" pitchFamily="66" charset="0"/>
              </a:rPr>
              <a:t>For a time, they prospered in </a:t>
            </a:r>
            <a:r>
              <a:rPr lang="en-US" altLang="en-US" sz="2400" dirty="0">
                <a:solidFill>
                  <a:schemeClr val="accent2"/>
                </a:solidFill>
                <a:latin typeface="Lydian BT" pitchFamily="66" charset="0"/>
              </a:rPr>
              <a:t>Egypt</a:t>
            </a:r>
            <a:r>
              <a:rPr lang="en-US" altLang="en-US" sz="2400" dirty="0">
                <a:latin typeface="Lydian BT" pitchFamily="66" charset="0"/>
              </a:rPr>
              <a:t>, but eventually they were made slaves.</a:t>
            </a:r>
          </a:p>
          <a:p>
            <a:pPr marL="166688" indent="-166688"/>
            <a:r>
              <a:rPr lang="en-US" altLang="en-US" sz="2400" dirty="0">
                <a:latin typeface="Lydian BT" pitchFamily="66" charset="0"/>
              </a:rPr>
              <a:t>In time, one of their leaders, </a:t>
            </a:r>
            <a:r>
              <a:rPr lang="en-US" altLang="en-US" sz="2400" dirty="0">
                <a:solidFill>
                  <a:srgbClr val="FF0000"/>
                </a:solidFill>
                <a:latin typeface="Lydian BT" pitchFamily="66" charset="0"/>
              </a:rPr>
              <a:t>Moses</a:t>
            </a:r>
            <a:r>
              <a:rPr lang="en-US" altLang="en-US" sz="2400" dirty="0">
                <a:latin typeface="Lydian BT" pitchFamily="66" charset="0"/>
              </a:rPr>
              <a:t>, led the </a:t>
            </a:r>
            <a:r>
              <a:rPr lang="en-US" altLang="en-US" sz="2400" dirty="0">
                <a:solidFill>
                  <a:srgbClr val="FF0000"/>
                </a:solidFill>
                <a:latin typeface="Lydian BT" pitchFamily="66" charset="0"/>
              </a:rPr>
              <a:t>Hebrews</a:t>
            </a:r>
            <a:r>
              <a:rPr lang="en-US" altLang="en-US" sz="2400" dirty="0">
                <a:latin typeface="Lydian BT" pitchFamily="66" charset="0"/>
              </a:rPr>
              <a:t> in their escape from </a:t>
            </a:r>
            <a:r>
              <a:rPr lang="en-US" altLang="en-US" sz="2400" dirty="0">
                <a:solidFill>
                  <a:schemeClr val="accent2"/>
                </a:solidFill>
                <a:latin typeface="Lydian BT" pitchFamily="66" charset="0"/>
              </a:rPr>
              <a:t>Egypt</a:t>
            </a:r>
            <a:r>
              <a:rPr lang="en-US" altLang="en-US" sz="2400" dirty="0">
                <a:latin typeface="Lydian BT" pitchFamily="66" charset="0"/>
              </a:rPr>
              <a:t>.</a:t>
            </a:r>
          </a:p>
          <a:p>
            <a:pPr marL="4976813" lvl="1" indent="-176213">
              <a:buNone/>
            </a:pPr>
            <a:r>
              <a:rPr lang="en-US" altLang="en-US" dirty="0" smtClean="0">
                <a:latin typeface="Lydian BT" pitchFamily="66" charset="0"/>
              </a:rPr>
              <a:t>-  </a:t>
            </a:r>
            <a:r>
              <a:rPr lang="en-US" altLang="en-US" dirty="0">
                <a:latin typeface="Lydian BT" pitchFamily="66" charset="0"/>
              </a:rPr>
              <a:t>For 40 years, says the </a:t>
            </a:r>
            <a:r>
              <a:rPr lang="en-US" altLang="en-US" dirty="0">
                <a:solidFill>
                  <a:srgbClr val="FF0000"/>
                </a:solidFill>
                <a:latin typeface="Lydian BT" pitchFamily="66" charset="0"/>
              </a:rPr>
              <a:t>Torah</a:t>
            </a:r>
            <a:r>
              <a:rPr lang="en-US" altLang="en-US" dirty="0">
                <a:latin typeface="Lydian BT" pitchFamily="66" charset="0"/>
              </a:rPr>
              <a:t>, the </a:t>
            </a:r>
            <a:r>
              <a:rPr lang="en-US" altLang="en-US" dirty="0">
                <a:solidFill>
                  <a:srgbClr val="FF0000"/>
                </a:solidFill>
                <a:latin typeface="Lydian BT" pitchFamily="66" charset="0"/>
              </a:rPr>
              <a:t>Hebrews</a:t>
            </a:r>
            <a:r>
              <a:rPr lang="en-US" altLang="en-US" dirty="0">
                <a:latin typeface="Lydian BT" pitchFamily="66" charset="0"/>
              </a:rPr>
              <a:t> wandered in the wilderness, until they settled once again in </a:t>
            </a:r>
            <a:r>
              <a:rPr lang="en-US" altLang="en-US" dirty="0">
                <a:solidFill>
                  <a:srgbClr val="FF0000"/>
                </a:solidFill>
                <a:latin typeface="Lydian BT" pitchFamily="66" charset="0"/>
              </a:rPr>
              <a:t>Canaan</a:t>
            </a:r>
            <a:r>
              <a:rPr lang="en-US" altLang="en-US" dirty="0">
                <a:latin typeface="Lydian BT" pitchFamily="66" charset="0"/>
              </a:rPr>
              <a:t>.</a:t>
            </a:r>
          </a:p>
        </p:txBody>
      </p:sp>
      <p:sp>
        <p:nvSpPr>
          <p:cNvPr id="11268" name="Line 5"/>
          <p:cNvSpPr>
            <a:spLocks noChangeShapeType="1"/>
          </p:cNvSpPr>
          <p:nvPr/>
        </p:nvSpPr>
        <p:spPr bwMode="auto">
          <a:xfrm>
            <a:off x="1323975" y="1373232"/>
            <a:ext cx="634365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31728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28750" y="196761"/>
            <a:ext cx="6743700" cy="685800"/>
          </a:xfrm>
        </p:spPr>
        <p:txBody>
          <a:bodyPr>
            <a:normAutofit/>
          </a:bodyPr>
          <a:lstStyle/>
          <a:p>
            <a:pPr eaLnBrk="1" hangingPunct="1"/>
            <a:r>
              <a:rPr lang="en-US" altLang="en-US" sz="4050" dirty="0">
                <a:latin typeface="Lydian BT"/>
              </a:rPr>
              <a:t>Important </a:t>
            </a:r>
            <a:r>
              <a:rPr lang="en-US" altLang="en-US" sz="4050" dirty="0">
                <a:solidFill>
                  <a:srgbClr val="FF0000"/>
                </a:solidFill>
                <a:latin typeface="Lydian BT"/>
              </a:rPr>
              <a:t>Hebrew</a:t>
            </a:r>
            <a:r>
              <a:rPr lang="en-US" altLang="en-US" sz="4050" dirty="0">
                <a:latin typeface="Lydian BT"/>
              </a:rPr>
              <a:t> Leaders</a:t>
            </a:r>
          </a:p>
        </p:txBody>
      </p:sp>
      <p:pic>
        <p:nvPicPr>
          <p:cNvPr id="15365" name="Picture 9" descr="http://www.bluffton.edu/~sullivanm/chartresnorth/cportalleftjamb.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l="50647" r="33636"/>
          <a:stretch>
            <a:fillRect/>
          </a:stretch>
        </p:blipFill>
        <p:spPr>
          <a:xfrm>
            <a:off x="559594" y="1977390"/>
            <a:ext cx="869156" cy="3829050"/>
          </a:xfrm>
          <a:noFill/>
          <a:ln w="57150">
            <a:solidFill>
              <a:srgbClr val="000000"/>
            </a:solidFill>
            <a:miter lim="800000"/>
            <a:headEnd/>
            <a:tailEnd/>
          </a:ln>
        </p:spPr>
      </p:pic>
      <p:sp>
        <p:nvSpPr>
          <p:cNvPr id="14339" name="Rectangle 3"/>
          <p:cNvSpPr>
            <a:spLocks noGrp="1" noChangeArrowheads="1"/>
          </p:cNvSpPr>
          <p:nvPr>
            <p:ph type="body" sz="half" idx="2"/>
          </p:nvPr>
        </p:nvSpPr>
        <p:spPr>
          <a:xfrm>
            <a:off x="1580606" y="1105444"/>
            <a:ext cx="7563394" cy="5752556"/>
          </a:xfrm>
        </p:spPr>
        <p:txBody>
          <a:bodyPr>
            <a:normAutofit/>
          </a:bodyPr>
          <a:lstStyle/>
          <a:p>
            <a:pPr algn="ctr" eaLnBrk="1" hangingPunct="1">
              <a:buFontTx/>
              <a:buNone/>
            </a:pPr>
            <a:r>
              <a:rPr lang="en-US" altLang="en-US" b="1" u="sng" dirty="0" smtClean="0">
                <a:solidFill>
                  <a:srgbClr val="FF0000"/>
                </a:solidFill>
                <a:latin typeface="Lydian BT" pitchFamily="66" charset="0"/>
              </a:rPr>
              <a:t>Moses</a:t>
            </a:r>
          </a:p>
          <a:p>
            <a:pPr eaLnBrk="1" hangingPunct="1"/>
            <a:r>
              <a:rPr lang="en-US" altLang="en-US" dirty="0">
                <a:latin typeface="Lydian BT" pitchFamily="66" charset="0"/>
              </a:rPr>
              <a:t>The greatest leader of the </a:t>
            </a:r>
            <a:r>
              <a:rPr lang="en-US" altLang="en-US" dirty="0">
                <a:solidFill>
                  <a:srgbClr val="FF0000"/>
                </a:solidFill>
                <a:latin typeface="Lydian BT" pitchFamily="66" charset="0"/>
              </a:rPr>
              <a:t>Hebrews</a:t>
            </a:r>
            <a:endParaRPr lang="en-US" altLang="en-US" dirty="0">
              <a:latin typeface="Lydian BT" pitchFamily="66" charset="0"/>
            </a:endParaRPr>
          </a:p>
          <a:p>
            <a:pPr eaLnBrk="1" hangingPunct="1"/>
            <a:r>
              <a:rPr lang="en-US" altLang="en-US" dirty="0">
                <a:latin typeface="Lydian BT" pitchFamily="66" charset="0"/>
              </a:rPr>
              <a:t>According to the </a:t>
            </a:r>
            <a:r>
              <a:rPr lang="en-US" altLang="en-US" dirty="0">
                <a:solidFill>
                  <a:srgbClr val="FF0000"/>
                </a:solidFill>
                <a:latin typeface="Lydian BT" pitchFamily="66" charset="0"/>
              </a:rPr>
              <a:t>Torah</a:t>
            </a:r>
            <a:r>
              <a:rPr lang="en-US" altLang="en-US" dirty="0">
                <a:latin typeface="Lydian BT" pitchFamily="66" charset="0"/>
              </a:rPr>
              <a:t>, </a:t>
            </a:r>
            <a:r>
              <a:rPr lang="en-US" altLang="en-US" dirty="0">
                <a:solidFill>
                  <a:srgbClr val="FF0000"/>
                </a:solidFill>
                <a:latin typeface="Lydian BT" pitchFamily="66" charset="0"/>
              </a:rPr>
              <a:t>Moses</a:t>
            </a:r>
            <a:r>
              <a:rPr lang="en-US" altLang="en-US" dirty="0">
                <a:latin typeface="Lydian BT" pitchFamily="66" charset="0"/>
              </a:rPr>
              <a:t> led his people out of slavery in </a:t>
            </a:r>
            <a:r>
              <a:rPr lang="en-US" altLang="en-US" dirty="0" smtClean="0">
                <a:solidFill>
                  <a:schemeClr val="accent2"/>
                </a:solidFill>
                <a:latin typeface="Lydian BT" pitchFamily="66" charset="0"/>
              </a:rPr>
              <a:t>Egypt</a:t>
            </a:r>
            <a:r>
              <a:rPr lang="en-US" altLang="en-US" dirty="0">
                <a:latin typeface="Lydian BT" pitchFamily="66" charset="0"/>
              </a:rPr>
              <a:t> </a:t>
            </a:r>
            <a:r>
              <a:rPr lang="en-US" altLang="en-US" dirty="0" smtClean="0">
                <a:latin typeface="Lydian BT" pitchFamily="66" charset="0"/>
              </a:rPr>
              <a:t>- </a:t>
            </a:r>
            <a:r>
              <a:rPr lang="en-US" altLang="en-US" dirty="0" smtClean="0">
                <a:solidFill>
                  <a:srgbClr val="FF0000"/>
                </a:solidFill>
                <a:latin typeface="Lydian BT" pitchFamily="66" charset="0"/>
              </a:rPr>
              <a:t>Exodus</a:t>
            </a:r>
          </a:p>
          <a:p>
            <a:pPr eaLnBrk="1" hangingPunct="1"/>
            <a:r>
              <a:rPr lang="en-US" altLang="en-US" dirty="0" smtClean="0">
                <a:solidFill>
                  <a:srgbClr val="FF0000"/>
                </a:solidFill>
                <a:latin typeface="Lydian BT" pitchFamily="66" charset="0"/>
              </a:rPr>
              <a:t>Moses</a:t>
            </a:r>
            <a:r>
              <a:rPr lang="en-US" altLang="en-US" dirty="0" smtClean="0">
                <a:latin typeface="Lydian BT" pitchFamily="66" charset="0"/>
              </a:rPr>
              <a:t> </a:t>
            </a:r>
            <a:r>
              <a:rPr lang="en-US" altLang="en-US" dirty="0">
                <a:latin typeface="Lydian BT" pitchFamily="66" charset="0"/>
              </a:rPr>
              <a:t>told the </a:t>
            </a:r>
            <a:r>
              <a:rPr lang="en-US" altLang="en-US" dirty="0">
                <a:solidFill>
                  <a:srgbClr val="FF0000"/>
                </a:solidFill>
                <a:latin typeface="Lydian BT" pitchFamily="66" charset="0"/>
              </a:rPr>
              <a:t>Hebrews</a:t>
            </a:r>
            <a:r>
              <a:rPr lang="en-US" altLang="en-US" dirty="0">
                <a:latin typeface="Lydian BT" pitchFamily="66" charset="0"/>
              </a:rPr>
              <a:t> that God would lead them to </a:t>
            </a:r>
            <a:r>
              <a:rPr lang="en-US" altLang="en-US" dirty="0">
                <a:solidFill>
                  <a:srgbClr val="FF0000"/>
                </a:solidFill>
                <a:latin typeface="Lydian BT" pitchFamily="66" charset="0"/>
              </a:rPr>
              <a:t>Canaan</a:t>
            </a:r>
            <a:r>
              <a:rPr lang="en-US" altLang="en-US" dirty="0">
                <a:latin typeface="Lydian BT" pitchFamily="66" charset="0"/>
              </a:rPr>
              <a:t>, the “promised land,” in exchange for their faithful obedience.</a:t>
            </a:r>
          </a:p>
          <a:p>
            <a:pPr eaLnBrk="1" hangingPunct="1"/>
            <a:r>
              <a:rPr lang="en-US" altLang="en-US" dirty="0">
                <a:latin typeface="Lydian BT" pitchFamily="66" charset="0"/>
              </a:rPr>
              <a:t> </a:t>
            </a:r>
            <a:r>
              <a:rPr lang="en-US" altLang="en-US" dirty="0">
                <a:solidFill>
                  <a:srgbClr val="FF0000"/>
                </a:solidFill>
                <a:latin typeface="Lydian BT" pitchFamily="66" charset="0"/>
              </a:rPr>
              <a:t>Moses</a:t>
            </a:r>
            <a:r>
              <a:rPr lang="en-US" altLang="en-US" dirty="0">
                <a:latin typeface="Lydian BT" pitchFamily="66" charset="0"/>
              </a:rPr>
              <a:t> also gave </a:t>
            </a:r>
            <a:r>
              <a:rPr lang="en-US" altLang="en-US" dirty="0">
                <a:solidFill>
                  <a:schemeClr val="accent2"/>
                </a:solidFill>
                <a:latin typeface="Lydian BT" pitchFamily="66" charset="0"/>
              </a:rPr>
              <a:t>Judaism</a:t>
            </a:r>
            <a:r>
              <a:rPr lang="en-US" altLang="en-US" dirty="0">
                <a:latin typeface="Lydian BT" pitchFamily="66" charset="0"/>
              </a:rPr>
              <a:t> its fundamental laws.</a:t>
            </a:r>
          </a:p>
          <a:p>
            <a:pPr lvl="1" eaLnBrk="1" hangingPunct="1"/>
            <a:r>
              <a:rPr lang="en-US" altLang="en-US" dirty="0">
                <a:latin typeface="Lydian BT" pitchFamily="66" charset="0"/>
              </a:rPr>
              <a:t>The </a:t>
            </a:r>
            <a:r>
              <a:rPr lang="en-US" altLang="en-US" dirty="0">
                <a:solidFill>
                  <a:srgbClr val="FF0000"/>
                </a:solidFill>
                <a:latin typeface="Lydian BT" pitchFamily="66" charset="0"/>
              </a:rPr>
              <a:t>Torah</a:t>
            </a:r>
            <a:r>
              <a:rPr lang="en-US" altLang="en-US" dirty="0">
                <a:latin typeface="Lydian BT" pitchFamily="66" charset="0"/>
              </a:rPr>
              <a:t> tells how God gave </a:t>
            </a:r>
            <a:r>
              <a:rPr lang="en-US" altLang="en-US" dirty="0">
                <a:solidFill>
                  <a:srgbClr val="FF0000"/>
                </a:solidFill>
                <a:latin typeface="Lydian BT" pitchFamily="66" charset="0"/>
              </a:rPr>
              <a:t>Moses</a:t>
            </a:r>
            <a:r>
              <a:rPr lang="en-US" altLang="en-US" dirty="0">
                <a:latin typeface="Lydian BT" pitchFamily="66" charset="0"/>
              </a:rPr>
              <a:t> 10 important laws engraved on two stone </a:t>
            </a:r>
            <a:r>
              <a:rPr lang="en-US" altLang="en-US" dirty="0" smtClean="0">
                <a:latin typeface="Lydian BT" pitchFamily="66" charset="0"/>
              </a:rPr>
              <a:t>tablets –Ten Commandments</a:t>
            </a:r>
            <a:endParaRPr lang="en-US" altLang="en-US" dirty="0">
              <a:latin typeface="Lydian BT" pitchFamily="66" charset="0"/>
            </a:endParaRPr>
          </a:p>
          <a:p>
            <a:pPr lvl="2" eaLnBrk="1" hangingPunct="1"/>
            <a:r>
              <a:rPr lang="en-US" altLang="en-US" dirty="0">
                <a:latin typeface="Lydian BT" pitchFamily="66" charset="0"/>
              </a:rPr>
              <a:t>These laws became the foundation of </a:t>
            </a:r>
            <a:r>
              <a:rPr lang="en-US" altLang="en-US" dirty="0">
                <a:solidFill>
                  <a:schemeClr val="accent2"/>
                </a:solidFill>
                <a:latin typeface="Lydian BT" pitchFamily="66" charset="0"/>
              </a:rPr>
              <a:t>Judaism</a:t>
            </a:r>
            <a:r>
              <a:rPr lang="en-US" altLang="en-US" dirty="0">
                <a:latin typeface="Lydian BT" pitchFamily="66" charset="0"/>
              </a:rPr>
              <a:t>.</a:t>
            </a:r>
          </a:p>
        </p:txBody>
      </p:sp>
      <p:sp>
        <p:nvSpPr>
          <p:cNvPr id="15364" name="Line 4"/>
          <p:cNvSpPr>
            <a:spLocks noChangeShapeType="1"/>
          </p:cNvSpPr>
          <p:nvPr/>
        </p:nvSpPr>
        <p:spPr bwMode="auto">
          <a:xfrm>
            <a:off x="1245870" y="882561"/>
            <a:ext cx="634365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2341525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Lydian BT"/>
              </a:rPr>
              <a:t>24 September 2018</a:t>
            </a:r>
            <a:endParaRPr lang="en-US" dirty="0">
              <a:latin typeface="Lydian BT"/>
            </a:endParaRPr>
          </a:p>
        </p:txBody>
      </p:sp>
      <p:sp>
        <p:nvSpPr>
          <p:cNvPr id="6" name="Content Placeholder 5"/>
          <p:cNvSpPr>
            <a:spLocks noGrp="1"/>
          </p:cNvSpPr>
          <p:nvPr>
            <p:ph idx="1"/>
          </p:nvPr>
        </p:nvSpPr>
        <p:spPr>
          <a:xfrm>
            <a:off x="53068" y="1829234"/>
            <a:ext cx="9090932" cy="5254482"/>
          </a:xfrm>
        </p:spPr>
        <p:txBody>
          <a:bodyPr>
            <a:normAutofit fontScale="77500" lnSpcReduction="20000"/>
          </a:bodyPr>
          <a:lstStyle/>
          <a:p>
            <a:r>
              <a:rPr lang="en-US" sz="3300" dirty="0" smtClean="0">
                <a:latin typeface="Lydian BT"/>
              </a:rPr>
              <a:t>Cornell Notes &gt; The Time of Judges, Kings, and Prophets</a:t>
            </a:r>
          </a:p>
          <a:p>
            <a:r>
              <a:rPr lang="en-US" sz="3300" dirty="0" smtClean="0">
                <a:latin typeface="Lydian BT"/>
              </a:rPr>
              <a:t>“The Rise and Fall of the Hebrew Kingdom” Timeline Assignment</a:t>
            </a:r>
          </a:p>
          <a:p>
            <a:r>
              <a:rPr lang="en-US" sz="3300" dirty="0" smtClean="0">
                <a:latin typeface="Lydian BT"/>
              </a:rPr>
              <a:t>“The Hebrews &amp; Judaism – Result of the Revolt” Cause &amp; Effect Assignment</a:t>
            </a:r>
          </a:p>
          <a:p>
            <a:endParaRPr lang="en-US" dirty="0">
              <a:latin typeface="Lydian BT"/>
            </a:endParaRPr>
          </a:p>
          <a:p>
            <a:endParaRPr lang="en-US" dirty="0" smtClean="0">
              <a:latin typeface="Lydian BT"/>
            </a:endParaRPr>
          </a:p>
          <a:p>
            <a:r>
              <a:rPr lang="en-US" dirty="0" smtClean="0">
                <a:latin typeface="Lydian BT"/>
              </a:rPr>
              <a:t>EQ: What was the Time of Judges &amp; Kings?</a:t>
            </a:r>
            <a:endParaRPr lang="en-US" dirty="0">
              <a:latin typeface="Lydian BT"/>
            </a:endParaRPr>
          </a:p>
          <a:p>
            <a:endParaRPr lang="en-US" dirty="0" smtClean="0">
              <a:latin typeface="Lydian BT"/>
            </a:endParaRPr>
          </a:p>
          <a:p>
            <a:endParaRPr lang="en-US" dirty="0">
              <a:latin typeface="Lydian BT"/>
            </a:endParaRPr>
          </a:p>
          <a:p>
            <a:endParaRPr lang="en-US" dirty="0" smtClean="0">
              <a:latin typeface="Lydian BT"/>
            </a:endParaRPr>
          </a:p>
          <a:p>
            <a:endParaRPr lang="en-US" dirty="0">
              <a:latin typeface="Lydian BT"/>
            </a:endParaRPr>
          </a:p>
          <a:p>
            <a:pPr marL="0" indent="0">
              <a:buNone/>
            </a:pPr>
            <a:r>
              <a:rPr lang="en-US" altLang="en-US" dirty="0">
                <a:latin typeface="Lydian BT"/>
              </a:rPr>
              <a:t>Objectives: Describe the origins of Judaism, including key people, figures, events and concepts; Summarize the history and beliefs of the ancient Hebrews</a:t>
            </a:r>
          </a:p>
          <a:p>
            <a:endParaRPr lang="en-US" dirty="0" smtClean="0">
              <a:latin typeface="Lydian BT"/>
            </a:endParaRPr>
          </a:p>
        </p:txBody>
      </p:sp>
      <p:pic>
        <p:nvPicPr>
          <p:cNvPr id="7" name="Picture 7" descr="http://www.religiousstudies.uncc.edu/jdtabor/juda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10772" y="7125"/>
            <a:ext cx="1280160" cy="1617616"/>
          </a:xfrm>
          <a:prstGeom prst="rect">
            <a:avLst/>
          </a:prstGeom>
          <a:noFill/>
          <a:ln w="57150">
            <a:solidFill>
              <a:srgbClr val="000000"/>
            </a:solidFill>
            <a:miter lim="800000"/>
            <a:headEnd/>
            <a:tailEnd/>
          </a:ln>
        </p:spPr>
      </p:pic>
    </p:spTree>
    <p:extLst>
      <p:ext uri="{BB962C8B-B14F-4D97-AF65-F5344CB8AC3E}">
        <p14:creationId xmlns:p14="http://schemas.microsoft.com/office/powerpoint/2010/main" val="767318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dirty="0">
                <a:latin typeface="Lydian BT"/>
              </a:rPr>
              <a:t>Settling the Land</a:t>
            </a:r>
          </a:p>
        </p:txBody>
      </p:sp>
      <p:sp>
        <p:nvSpPr>
          <p:cNvPr id="25603" name="Rectangle 3"/>
          <p:cNvSpPr>
            <a:spLocks noGrp="1" noChangeArrowheads="1"/>
          </p:cNvSpPr>
          <p:nvPr>
            <p:ph type="body" idx="1"/>
          </p:nvPr>
        </p:nvSpPr>
        <p:spPr>
          <a:xfrm>
            <a:off x="-1" y="1476103"/>
            <a:ext cx="9000309" cy="5264331"/>
          </a:xfrm>
        </p:spPr>
        <p:txBody>
          <a:bodyPr/>
          <a:lstStyle/>
          <a:p>
            <a:r>
              <a:rPr lang="en-US" dirty="0">
                <a:latin typeface="Lydian BT"/>
              </a:rPr>
              <a:t>Moses died before arrival at Canaan --&gt; successor, Joshua, led Israelites</a:t>
            </a:r>
          </a:p>
          <a:p>
            <a:r>
              <a:rPr lang="en-US" dirty="0">
                <a:latin typeface="Lydian BT"/>
              </a:rPr>
              <a:t>For 200 years = Israelites fought the Philistines for control of the land</a:t>
            </a:r>
          </a:p>
          <a:p>
            <a:r>
              <a:rPr lang="en-US" dirty="0">
                <a:latin typeface="Lydian BT"/>
              </a:rPr>
              <a:t>Lack of unity among the 12 tribes made fighting difficult</a:t>
            </a:r>
          </a:p>
          <a:p>
            <a:pPr lvl="1"/>
            <a:r>
              <a:rPr lang="en-US" dirty="0">
                <a:latin typeface="Lydian BT"/>
              </a:rPr>
              <a:t>Continued warfare led tribes to unite under 1 king = </a:t>
            </a:r>
            <a:r>
              <a:rPr lang="en-US" dirty="0" smtClean="0">
                <a:latin typeface="Lydian BT"/>
              </a:rPr>
              <a:t>Saul</a:t>
            </a:r>
          </a:p>
          <a:p>
            <a:pPr lvl="1"/>
            <a:r>
              <a:rPr lang="en-US" dirty="0"/>
              <a:t>Saul couldn’t help them defeat Philistines &amp; David took the throne</a:t>
            </a:r>
          </a:p>
          <a:p>
            <a:pPr marL="457200" lvl="1" indent="0">
              <a:buNone/>
            </a:pPr>
            <a:endParaRPr lang="en-US" dirty="0">
              <a:latin typeface="Lydian BT"/>
            </a:endParaRPr>
          </a:p>
        </p:txBody>
      </p:sp>
    </p:spTree>
    <p:extLst>
      <p:ext uri="{BB962C8B-B14F-4D97-AF65-F5344CB8AC3E}">
        <p14:creationId xmlns:p14="http://schemas.microsoft.com/office/powerpoint/2010/main" val="3040835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001" y="818060"/>
            <a:ext cx="5019796" cy="1017270"/>
          </a:xfrm>
        </p:spPr>
        <p:txBody>
          <a:bodyPr>
            <a:normAutofit fontScale="90000"/>
          </a:bodyPr>
          <a:lstStyle/>
          <a:p>
            <a:r>
              <a:rPr lang="en-CA" dirty="0" smtClean="0">
                <a:latin typeface="Lydian BT"/>
              </a:rPr>
              <a:t>The Time of </a:t>
            </a:r>
            <a:r>
              <a:rPr lang="en-CA" u="sng" dirty="0" smtClean="0">
                <a:solidFill>
                  <a:srgbClr val="FF0000"/>
                </a:solidFill>
                <a:latin typeface="Lydian BT"/>
              </a:rPr>
              <a:t>Judges</a:t>
            </a:r>
            <a:r>
              <a:rPr lang="en-CA" dirty="0" smtClean="0">
                <a:latin typeface="Lydian BT"/>
              </a:rPr>
              <a:t>, Kings, and Prophets</a:t>
            </a:r>
            <a:r>
              <a:rPr lang="en-CA" dirty="0" smtClean="0"/>
              <a:t/>
            </a:r>
            <a:br>
              <a:rPr lang="en-CA" dirty="0" smtClean="0"/>
            </a:br>
            <a:endParaRPr lang="fr-CA" sz="2100" dirty="0"/>
          </a:p>
        </p:txBody>
      </p:sp>
      <p:sp>
        <p:nvSpPr>
          <p:cNvPr id="3" name="Content Placeholder 2"/>
          <p:cNvSpPr>
            <a:spLocks noGrp="1"/>
          </p:cNvSpPr>
          <p:nvPr>
            <p:ph idx="1"/>
          </p:nvPr>
        </p:nvSpPr>
        <p:spPr>
          <a:xfrm>
            <a:off x="1" y="2155372"/>
            <a:ext cx="5917474" cy="4480560"/>
          </a:xfrm>
        </p:spPr>
        <p:txBody>
          <a:bodyPr>
            <a:noAutofit/>
          </a:bodyPr>
          <a:lstStyle/>
          <a:p>
            <a:pPr>
              <a:buFont typeface="Wingdings" panose="05000000000000000000" pitchFamily="2" charset="2"/>
              <a:buChar char="§"/>
            </a:pPr>
            <a:r>
              <a:rPr lang="en-CA" sz="2250" dirty="0" smtClean="0">
                <a:solidFill>
                  <a:schemeClr val="tx2"/>
                </a:solidFill>
                <a:latin typeface="Lydian BT"/>
              </a:rPr>
              <a:t>Remember the </a:t>
            </a:r>
            <a:r>
              <a:rPr lang="en-CA" sz="2250" dirty="0">
                <a:solidFill>
                  <a:schemeClr val="tx2"/>
                </a:solidFill>
                <a:latin typeface="Lydian BT"/>
              </a:rPr>
              <a:t>Hebrews lived a </a:t>
            </a:r>
            <a:r>
              <a:rPr lang="en-CA" sz="2250" dirty="0">
                <a:solidFill>
                  <a:srgbClr val="FF0000"/>
                </a:solidFill>
                <a:latin typeface="Lydian BT"/>
              </a:rPr>
              <a:t>nomadic life </a:t>
            </a:r>
            <a:r>
              <a:rPr lang="en-CA" sz="2250" dirty="0">
                <a:solidFill>
                  <a:schemeClr val="tx2"/>
                </a:solidFill>
                <a:latin typeface="Lydian BT"/>
              </a:rPr>
              <a:t>for 40 years before finally reaching the land of </a:t>
            </a:r>
            <a:r>
              <a:rPr lang="en-CA" sz="2250" dirty="0">
                <a:solidFill>
                  <a:srgbClr val="FF0000"/>
                </a:solidFill>
                <a:latin typeface="Lydian BT"/>
              </a:rPr>
              <a:t>Canaan</a:t>
            </a:r>
            <a:r>
              <a:rPr lang="en-CA" sz="2250" dirty="0">
                <a:solidFill>
                  <a:schemeClr val="tx2"/>
                </a:solidFill>
                <a:latin typeface="Lydian BT"/>
              </a:rPr>
              <a:t>. </a:t>
            </a:r>
          </a:p>
          <a:p>
            <a:pPr>
              <a:buFont typeface="Wingdings" panose="05000000000000000000" pitchFamily="2" charset="2"/>
              <a:buChar char="§"/>
            </a:pPr>
            <a:r>
              <a:rPr lang="en-CA" sz="2250" dirty="0">
                <a:solidFill>
                  <a:schemeClr val="tx2"/>
                </a:solidFill>
                <a:latin typeface="Lydian BT"/>
              </a:rPr>
              <a:t>Their </a:t>
            </a:r>
            <a:r>
              <a:rPr lang="en-CA" sz="2250" dirty="0">
                <a:solidFill>
                  <a:srgbClr val="FF0000"/>
                </a:solidFill>
                <a:latin typeface="Lydian BT"/>
              </a:rPr>
              <a:t>arrival</a:t>
            </a:r>
            <a:r>
              <a:rPr lang="en-CA" sz="2250" dirty="0">
                <a:solidFill>
                  <a:schemeClr val="tx2"/>
                </a:solidFill>
                <a:latin typeface="Lydian BT"/>
              </a:rPr>
              <a:t> marks the beginning of the time described in the Bible as the </a:t>
            </a:r>
            <a:r>
              <a:rPr lang="en-CA" sz="2250" dirty="0">
                <a:solidFill>
                  <a:srgbClr val="FF0000"/>
                </a:solidFill>
                <a:latin typeface="Lydian BT"/>
              </a:rPr>
              <a:t>period of “Judges and Kings”. </a:t>
            </a:r>
          </a:p>
          <a:p>
            <a:pPr>
              <a:buFont typeface="Wingdings" panose="05000000000000000000" pitchFamily="2" charset="2"/>
              <a:buChar char="§"/>
            </a:pPr>
            <a:r>
              <a:rPr lang="en-CA" sz="2250" dirty="0">
                <a:solidFill>
                  <a:srgbClr val="FF0000"/>
                </a:solidFill>
                <a:latin typeface="Lydian BT"/>
              </a:rPr>
              <a:t>Judges</a:t>
            </a:r>
            <a:r>
              <a:rPr lang="en-CA" sz="2250" dirty="0">
                <a:solidFill>
                  <a:schemeClr val="tx2"/>
                </a:solidFill>
                <a:latin typeface="Lydian BT"/>
              </a:rPr>
              <a:t> = charismatic and </a:t>
            </a:r>
            <a:r>
              <a:rPr lang="en-CA" sz="2250" dirty="0">
                <a:solidFill>
                  <a:srgbClr val="FF0000"/>
                </a:solidFill>
                <a:latin typeface="Lydian BT"/>
              </a:rPr>
              <a:t>influential tribe leaders</a:t>
            </a:r>
          </a:p>
          <a:p>
            <a:pPr>
              <a:buFont typeface="Wingdings" panose="05000000000000000000" pitchFamily="2" charset="2"/>
              <a:buChar char="§"/>
            </a:pPr>
            <a:r>
              <a:rPr lang="en-CA" sz="2250" dirty="0">
                <a:solidFill>
                  <a:schemeClr val="tx2"/>
                </a:solidFill>
                <a:latin typeface="Lydian BT"/>
              </a:rPr>
              <a:t>The </a:t>
            </a:r>
            <a:r>
              <a:rPr lang="en-CA" sz="2250" dirty="0">
                <a:solidFill>
                  <a:srgbClr val="FF0000"/>
                </a:solidFill>
                <a:latin typeface="Lydian BT"/>
              </a:rPr>
              <a:t>Judges </a:t>
            </a:r>
            <a:r>
              <a:rPr lang="en-CA" sz="2250" dirty="0">
                <a:solidFill>
                  <a:schemeClr val="tx2"/>
                </a:solidFill>
                <a:latin typeface="Lydian BT"/>
              </a:rPr>
              <a:t>helped the Hebrews form a sense of identity. </a:t>
            </a:r>
            <a:endParaRPr lang="en-CA" sz="2250" dirty="0" smtClean="0">
              <a:solidFill>
                <a:schemeClr val="tx2"/>
              </a:solidFill>
              <a:latin typeface="Lydian BT"/>
            </a:endParaRPr>
          </a:p>
          <a:p>
            <a:pPr>
              <a:buFont typeface="Wingdings" panose="05000000000000000000" pitchFamily="2" charset="2"/>
              <a:buChar char="§"/>
            </a:pPr>
            <a:r>
              <a:rPr lang="en-CA" sz="2000" dirty="0">
                <a:solidFill>
                  <a:schemeClr val="tx2"/>
                </a:solidFill>
                <a:latin typeface="Lydian BT"/>
              </a:rPr>
              <a:t>Eventually the Hebrews longed for a king to lead them.</a:t>
            </a:r>
          </a:p>
          <a:p>
            <a:pPr>
              <a:buFont typeface="Wingdings" panose="05000000000000000000" pitchFamily="2" charset="2"/>
              <a:buChar char="§"/>
            </a:pPr>
            <a:endParaRPr lang="en-CA" sz="2250" dirty="0">
              <a:solidFill>
                <a:schemeClr val="tx2"/>
              </a:solidFill>
              <a:latin typeface="Lydian BT"/>
            </a:endParaRPr>
          </a:p>
        </p:txBody>
      </p:sp>
      <p:pic>
        <p:nvPicPr>
          <p:cNvPr id="4098" name="Picture 2" descr="Image result for biblical jud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474" y="1031338"/>
            <a:ext cx="3080396" cy="480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4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king david bible"/>
          <p:cNvPicPr>
            <a:picLocks noChangeAspect="1" noChangeArrowheads="1"/>
          </p:cNvPicPr>
          <p:nvPr/>
        </p:nvPicPr>
        <p:blipFill rotWithShape="1">
          <a:blip r:embed="rId2">
            <a:extLst>
              <a:ext uri="{28A0092B-C50C-407E-A947-70E740481C1C}">
                <a14:useLocalDpi xmlns:a14="http://schemas.microsoft.com/office/drawing/2010/main" val="0"/>
              </a:ext>
            </a:extLst>
          </a:blip>
          <a:srcRect l="21935" r="8967" b="1"/>
          <a:stretch/>
        </p:blipFill>
        <p:spPr bwMode="auto">
          <a:xfrm>
            <a:off x="6408872" y="1014005"/>
            <a:ext cx="2735128" cy="47834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7171" y="188596"/>
            <a:ext cx="6015796" cy="1017270"/>
          </a:xfrm>
        </p:spPr>
        <p:txBody>
          <a:bodyPr>
            <a:normAutofit fontScale="90000"/>
          </a:bodyPr>
          <a:lstStyle/>
          <a:p>
            <a:r>
              <a:rPr lang="en-CA" dirty="0">
                <a:latin typeface="Lydian BT"/>
              </a:rPr>
              <a:t>The Time of Judges, </a:t>
            </a:r>
            <a:r>
              <a:rPr lang="en-CA" u="sng" dirty="0">
                <a:solidFill>
                  <a:srgbClr val="FF0000"/>
                </a:solidFill>
                <a:latin typeface="Lydian BT"/>
              </a:rPr>
              <a:t>Kings</a:t>
            </a:r>
            <a:r>
              <a:rPr lang="en-CA" dirty="0">
                <a:solidFill>
                  <a:srgbClr val="FF0000"/>
                </a:solidFill>
                <a:latin typeface="Lydian BT"/>
              </a:rPr>
              <a:t>, </a:t>
            </a:r>
            <a:r>
              <a:rPr lang="en-CA" dirty="0">
                <a:latin typeface="Lydian BT"/>
              </a:rPr>
              <a:t>and Prophets</a:t>
            </a:r>
            <a:endParaRPr lang="fr-CA" dirty="0">
              <a:latin typeface="Lydian BT"/>
            </a:endParaRPr>
          </a:p>
        </p:txBody>
      </p:sp>
      <p:sp>
        <p:nvSpPr>
          <p:cNvPr id="3" name="Content Placeholder 2"/>
          <p:cNvSpPr>
            <a:spLocks noGrp="1"/>
          </p:cNvSpPr>
          <p:nvPr>
            <p:ph idx="1"/>
          </p:nvPr>
        </p:nvSpPr>
        <p:spPr>
          <a:xfrm>
            <a:off x="217171" y="1306287"/>
            <a:ext cx="6015796" cy="5368834"/>
          </a:xfrm>
        </p:spPr>
        <p:txBody>
          <a:bodyPr>
            <a:noAutofit/>
          </a:bodyPr>
          <a:lstStyle/>
          <a:p>
            <a:pPr>
              <a:buFont typeface="Wingdings" panose="05000000000000000000" pitchFamily="2" charset="2"/>
              <a:buChar char="§"/>
            </a:pPr>
            <a:r>
              <a:rPr lang="en-CA" sz="2400" dirty="0">
                <a:solidFill>
                  <a:schemeClr val="tx2"/>
                </a:solidFill>
                <a:latin typeface="Lydian BT"/>
              </a:rPr>
              <a:t>Eventually the Hebrews longed for a king to lead them.</a:t>
            </a:r>
          </a:p>
          <a:p>
            <a:pPr>
              <a:buFont typeface="Wingdings" panose="05000000000000000000" pitchFamily="2" charset="2"/>
              <a:buChar char="§"/>
            </a:pPr>
            <a:r>
              <a:rPr lang="en-CA" sz="2400" dirty="0">
                <a:solidFill>
                  <a:schemeClr val="tx2"/>
                </a:solidFill>
                <a:latin typeface="Lydian BT"/>
              </a:rPr>
              <a:t>God granted them </a:t>
            </a:r>
            <a:r>
              <a:rPr lang="en-CA" sz="2400" dirty="0">
                <a:solidFill>
                  <a:srgbClr val="FF0000"/>
                </a:solidFill>
                <a:latin typeface="Lydian BT"/>
              </a:rPr>
              <a:t>a king</a:t>
            </a:r>
            <a:r>
              <a:rPr lang="en-CA" sz="2400" dirty="0">
                <a:solidFill>
                  <a:schemeClr val="tx2"/>
                </a:solidFill>
                <a:latin typeface="Lydian BT"/>
              </a:rPr>
              <a:t>; first </a:t>
            </a:r>
            <a:r>
              <a:rPr lang="en-CA" sz="2400" dirty="0">
                <a:solidFill>
                  <a:srgbClr val="FF0000"/>
                </a:solidFill>
                <a:latin typeface="Lydian BT"/>
              </a:rPr>
              <a:t>Saul, then David. </a:t>
            </a:r>
          </a:p>
          <a:p>
            <a:pPr>
              <a:buFont typeface="Wingdings" panose="05000000000000000000" pitchFamily="2" charset="2"/>
              <a:buChar char="§"/>
            </a:pPr>
            <a:r>
              <a:rPr lang="en-CA" sz="2400" dirty="0">
                <a:solidFill>
                  <a:srgbClr val="FF0000"/>
                </a:solidFill>
                <a:latin typeface="Lydian BT"/>
              </a:rPr>
              <a:t>David</a:t>
            </a:r>
            <a:r>
              <a:rPr lang="en-CA" sz="2400" dirty="0">
                <a:solidFill>
                  <a:schemeClr val="tx2"/>
                </a:solidFill>
                <a:latin typeface="Lydian BT"/>
              </a:rPr>
              <a:t> was a </a:t>
            </a:r>
            <a:r>
              <a:rPr lang="en-CA" sz="2400" dirty="0">
                <a:solidFill>
                  <a:srgbClr val="FF0000"/>
                </a:solidFill>
                <a:latin typeface="Lydian BT"/>
              </a:rPr>
              <a:t>great king </a:t>
            </a:r>
            <a:r>
              <a:rPr lang="en-CA" sz="2400" dirty="0">
                <a:solidFill>
                  <a:schemeClr val="tx2"/>
                </a:solidFill>
                <a:latin typeface="Lydian BT"/>
              </a:rPr>
              <a:t>who won many military battles and </a:t>
            </a:r>
            <a:r>
              <a:rPr lang="en-CA" sz="2400" dirty="0">
                <a:solidFill>
                  <a:srgbClr val="FF0000"/>
                </a:solidFill>
                <a:latin typeface="Lydian BT"/>
              </a:rPr>
              <a:t>established Jerusalem as his capital city</a:t>
            </a:r>
            <a:r>
              <a:rPr lang="en-CA" sz="2400" dirty="0">
                <a:solidFill>
                  <a:schemeClr val="tx2"/>
                </a:solidFill>
                <a:latin typeface="Lydian BT"/>
              </a:rPr>
              <a:t>. </a:t>
            </a:r>
          </a:p>
          <a:p>
            <a:pPr>
              <a:buFont typeface="Wingdings" panose="05000000000000000000" pitchFamily="2" charset="2"/>
              <a:buChar char="§"/>
            </a:pPr>
            <a:r>
              <a:rPr lang="en-CA" sz="2400" dirty="0">
                <a:solidFill>
                  <a:srgbClr val="FF0000"/>
                </a:solidFill>
                <a:latin typeface="Lydian BT"/>
              </a:rPr>
              <a:t>David’s son Solomon </a:t>
            </a:r>
            <a:r>
              <a:rPr lang="en-CA" sz="2400" dirty="0">
                <a:solidFill>
                  <a:schemeClr val="tx2"/>
                </a:solidFill>
                <a:latin typeface="Lydian BT"/>
              </a:rPr>
              <a:t>built a </a:t>
            </a:r>
            <a:r>
              <a:rPr lang="en-CA" sz="2400" dirty="0">
                <a:solidFill>
                  <a:srgbClr val="FF0000"/>
                </a:solidFill>
                <a:latin typeface="Lydian BT"/>
              </a:rPr>
              <a:t>temple </a:t>
            </a:r>
            <a:r>
              <a:rPr lang="en-CA" sz="2400" dirty="0">
                <a:solidFill>
                  <a:schemeClr val="tx2"/>
                </a:solidFill>
                <a:latin typeface="Lydian BT"/>
              </a:rPr>
              <a:t>that would come to be the </a:t>
            </a:r>
            <a:r>
              <a:rPr lang="en-CA" sz="2400" dirty="0">
                <a:solidFill>
                  <a:srgbClr val="FF0000"/>
                </a:solidFill>
                <a:latin typeface="Lydian BT"/>
              </a:rPr>
              <a:t>centre of worship for Jewish faith </a:t>
            </a:r>
            <a:r>
              <a:rPr lang="en-CA" sz="2400" dirty="0">
                <a:solidFill>
                  <a:schemeClr val="tx2"/>
                </a:solidFill>
                <a:latin typeface="Lydian BT"/>
              </a:rPr>
              <a:t>for the next </a:t>
            </a:r>
            <a:r>
              <a:rPr lang="en-CA" sz="2400" dirty="0">
                <a:solidFill>
                  <a:srgbClr val="FF0000"/>
                </a:solidFill>
                <a:latin typeface="Lydian BT"/>
              </a:rPr>
              <a:t>1000 years</a:t>
            </a:r>
            <a:r>
              <a:rPr lang="en-CA" sz="2400" dirty="0">
                <a:solidFill>
                  <a:schemeClr val="tx2"/>
                </a:solidFill>
                <a:latin typeface="Lydian BT"/>
              </a:rPr>
              <a:t>. </a:t>
            </a:r>
          </a:p>
          <a:p>
            <a:pPr>
              <a:buFont typeface="Wingdings" panose="05000000000000000000" pitchFamily="2" charset="2"/>
              <a:buChar char="§"/>
            </a:pPr>
            <a:r>
              <a:rPr lang="en-CA" sz="2400" dirty="0">
                <a:solidFill>
                  <a:schemeClr val="tx2"/>
                </a:solidFill>
                <a:latin typeface="Lydian BT"/>
              </a:rPr>
              <a:t>Eventually, the Hebrew tribes split, and the northern tribes’ land took on the name “Israel”. </a:t>
            </a:r>
            <a:endParaRPr lang="fr-CA" sz="2400" dirty="0">
              <a:solidFill>
                <a:schemeClr val="tx2"/>
              </a:solidFill>
              <a:latin typeface="Lydian BT"/>
            </a:endParaRPr>
          </a:p>
        </p:txBody>
      </p:sp>
    </p:spTree>
    <p:extLst>
      <p:ext uri="{BB962C8B-B14F-4D97-AF65-F5344CB8AC3E}">
        <p14:creationId xmlns:p14="http://schemas.microsoft.com/office/powerpoint/2010/main" val="186604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2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933" y="476250"/>
            <a:ext cx="332613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2530" name="Rectangle 2"/>
          <p:cNvSpPr>
            <a:spLocks noGrp="1" noChangeArrowheads="1"/>
          </p:cNvSpPr>
          <p:nvPr>
            <p:ph type="title"/>
          </p:nvPr>
        </p:nvSpPr>
        <p:spPr>
          <a:xfrm>
            <a:off x="143741" y="0"/>
            <a:ext cx="5356514" cy="1325563"/>
          </a:xfrm>
          <a:ln/>
        </p:spPr>
        <p:txBody>
          <a:bodyPr anchor="ctr"/>
          <a:lstStyle/>
          <a:p>
            <a:r>
              <a:rPr lang="en-CA" dirty="0">
                <a:latin typeface="Lydian BT"/>
              </a:rPr>
              <a:t>The Time of Judges, </a:t>
            </a:r>
            <a:r>
              <a:rPr lang="en-CA" u="sng" dirty="0">
                <a:solidFill>
                  <a:srgbClr val="FF0000"/>
                </a:solidFill>
                <a:latin typeface="Lydian BT"/>
              </a:rPr>
              <a:t>Kings</a:t>
            </a:r>
            <a:r>
              <a:rPr lang="en-CA" dirty="0">
                <a:solidFill>
                  <a:srgbClr val="FF0000"/>
                </a:solidFill>
                <a:latin typeface="Lydian BT"/>
              </a:rPr>
              <a:t>, </a:t>
            </a:r>
            <a:r>
              <a:rPr lang="en-CA" dirty="0">
                <a:latin typeface="Lydian BT"/>
              </a:rPr>
              <a:t>and Prophets</a:t>
            </a:r>
            <a:endParaRPr lang="en-US" altLang="en-US" dirty="0">
              <a:latin typeface="Cochin" charset="0"/>
              <a:sym typeface="Cochin" charset="0"/>
            </a:endParaRPr>
          </a:p>
        </p:txBody>
      </p:sp>
      <p:sp>
        <p:nvSpPr>
          <p:cNvPr id="22531" name="Rectangle 3"/>
          <p:cNvSpPr>
            <a:spLocks noGrp="1" noChangeArrowheads="1"/>
          </p:cNvSpPr>
          <p:nvPr>
            <p:ph type="body" idx="1"/>
          </p:nvPr>
        </p:nvSpPr>
        <p:spPr>
          <a:xfrm>
            <a:off x="0" y="1325563"/>
            <a:ext cx="5303520" cy="6526530"/>
          </a:xfrm>
          <a:ln/>
        </p:spPr>
        <p:txBody>
          <a:bodyPr anchor="t"/>
          <a:lstStyle/>
          <a:p>
            <a:pPr>
              <a:lnSpc>
                <a:spcPct val="90000"/>
              </a:lnSpc>
              <a:buClr>
                <a:srgbClr val="000000"/>
              </a:buClr>
              <a:buFont typeface="Arial" panose="020B0604020202020204" pitchFamily="34" charset="0"/>
              <a:buChar char="•"/>
            </a:pPr>
            <a:r>
              <a:rPr lang="en-US" altLang="en-US" sz="2700" dirty="0">
                <a:solidFill>
                  <a:srgbClr val="FF0000"/>
                </a:solidFill>
                <a:latin typeface="Lydian BT"/>
                <a:cs typeface="Cochin" charset="0"/>
                <a:sym typeface="Cochin" charset="0"/>
              </a:rPr>
              <a:t>Monotheism</a:t>
            </a:r>
            <a:r>
              <a:rPr lang="en-US" altLang="en-US" sz="2700" dirty="0">
                <a:latin typeface="Lydian BT"/>
                <a:cs typeface="Cochin" charset="0"/>
                <a:sym typeface="Cochin" charset="0"/>
              </a:rPr>
              <a:t> separated Israelites from other regional groups</a:t>
            </a:r>
            <a:endParaRPr lang="en-US" altLang="en-US" sz="2700" dirty="0">
              <a:latin typeface="Lydian BT"/>
              <a:sym typeface="Cochin" charset="0"/>
            </a:endParaRPr>
          </a:p>
          <a:p>
            <a:pPr lvl="1">
              <a:spcBef>
                <a:spcPts val="630"/>
              </a:spcBef>
              <a:buClr>
                <a:srgbClr val="000000"/>
              </a:buClr>
            </a:pPr>
            <a:r>
              <a:rPr lang="en-US" altLang="en-US" sz="2700" dirty="0">
                <a:latin typeface="Lydian BT"/>
                <a:cs typeface="Cochin" charset="0"/>
                <a:sym typeface="Cochin" charset="0"/>
              </a:rPr>
              <a:t>Traded with other groups, but did not adopt cultures or beliefs</a:t>
            </a:r>
            <a:endParaRPr lang="en-US" altLang="en-US" sz="2700" dirty="0">
              <a:latin typeface="Lydian BT"/>
              <a:sym typeface="Cochin" charset="0"/>
            </a:endParaRPr>
          </a:p>
          <a:p>
            <a:pPr>
              <a:spcBef>
                <a:spcPts val="720"/>
              </a:spcBef>
              <a:buClr>
                <a:srgbClr val="000000"/>
              </a:buClr>
            </a:pPr>
            <a:r>
              <a:rPr lang="en-US" altLang="en-US" sz="2700" dirty="0">
                <a:solidFill>
                  <a:srgbClr val="FF0000"/>
                </a:solidFill>
                <a:latin typeface="Lydian BT"/>
                <a:cs typeface="Cochin" charset="0"/>
                <a:sym typeface="Cochin" charset="0"/>
              </a:rPr>
              <a:t>Philistines </a:t>
            </a:r>
            <a:r>
              <a:rPr lang="en-US" altLang="en-US" sz="2700" dirty="0">
                <a:latin typeface="Lydian BT"/>
                <a:cs typeface="Cochin" charset="0"/>
                <a:sym typeface="Cochin" charset="0"/>
              </a:rPr>
              <a:t>invaded and </a:t>
            </a:r>
            <a:r>
              <a:rPr lang="en-US" altLang="en-US" sz="2700" dirty="0">
                <a:solidFill>
                  <a:srgbClr val="FF0000"/>
                </a:solidFill>
                <a:latin typeface="Lydian BT"/>
                <a:cs typeface="Cochin" charset="0"/>
                <a:sym typeface="Cochin" charset="0"/>
              </a:rPr>
              <a:t>conquered Israelite territory around 1029 B.C.E.</a:t>
            </a:r>
            <a:endParaRPr lang="en-US" altLang="en-US" sz="2700" dirty="0">
              <a:solidFill>
                <a:srgbClr val="FF0000"/>
              </a:solidFill>
              <a:latin typeface="Lydian BT"/>
              <a:sym typeface="Cochin" charset="0"/>
            </a:endParaRPr>
          </a:p>
          <a:p>
            <a:pPr lvl="1">
              <a:spcBef>
                <a:spcPts val="630"/>
              </a:spcBef>
              <a:buClr>
                <a:srgbClr val="000000"/>
              </a:buClr>
            </a:pPr>
            <a:r>
              <a:rPr lang="en-US" altLang="en-US" sz="2700" dirty="0">
                <a:solidFill>
                  <a:srgbClr val="FF0000"/>
                </a:solidFill>
                <a:latin typeface="Lydian BT"/>
                <a:cs typeface="Cochin" charset="0"/>
                <a:sym typeface="Cochin" charset="0"/>
              </a:rPr>
              <a:t>Israelites</a:t>
            </a:r>
            <a:r>
              <a:rPr lang="en-US" altLang="en-US" sz="2700" dirty="0">
                <a:latin typeface="Lydian BT"/>
                <a:cs typeface="Cochin" charset="0"/>
                <a:sym typeface="Cochin" charset="0"/>
              </a:rPr>
              <a:t> agreed to </a:t>
            </a:r>
            <a:r>
              <a:rPr lang="en-US" altLang="en-US" sz="2700" dirty="0">
                <a:solidFill>
                  <a:srgbClr val="FF0000"/>
                </a:solidFill>
                <a:latin typeface="Lydian BT"/>
                <a:cs typeface="Cochin" charset="0"/>
                <a:sym typeface="Cochin" charset="0"/>
              </a:rPr>
              <a:t>unite under one king</a:t>
            </a:r>
            <a:r>
              <a:rPr lang="en-US" altLang="en-US" sz="2700" dirty="0">
                <a:latin typeface="Lydian BT"/>
                <a:cs typeface="Cochin" charset="0"/>
                <a:sym typeface="Cochin" charset="0"/>
              </a:rPr>
              <a:t> to fight the </a:t>
            </a:r>
            <a:r>
              <a:rPr lang="en-US" altLang="en-US" sz="2700" dirty="0" smtClean="0">
                <a:latin typeface="Lydian BT"/>
                <a:cs typeface="Cochin" charset="0"/>
                <a:sym typeface="Cochin" charset="0"/>
              </a:rPr>
              <a:t>Philistines</a:t>
            </a:r>
            <a:endParaRPr lang="en-US" altLang="en-US" sz="2700" dirty="0">
              <a:latin typeface="Lydian BT"/>
              <a:sym typeface="Cochin" charset="0"/>
            </a:endParaRPr>
          </a:p>
          <a:p>
            <a:pPr lvl="1">
              <a:spcBef>
                <a:spcPts val="630"/>
              </a:spcBef>
              <a:buClr>
                <a:srgbClr val="000000"/>
              </a:buClr>
            </a:pPr>
            <a:r>
              <a:rPr lang="en-US" altLang="en-US" sz="2700" dirty="0">
                <a:latin typeface="Lydian BT"/>
                <a:cs typeface="Cochin" charset="0"/>
                <a:sym typeface="Cochin" charset="0"/>
              </a:rPr>
              <a:t>Israelites had feared a king having too much </a:t>
            </a:r>
            <a:r>
              <a:rPr lang="en-US" altLang="en-US" sz="2700" dirty="0" smtClean="0">
                <a:latin typeface="Lydian BT"/>
                <a:cs typeface="Cochin" charset="0"/>
                <a:sym typeface="Cochin" charset="0"/>
              </a:rPr>
              <a:t>power</a:t>
            </a:r>
            <a:endParaRPr lang="en-US" altLang="en-US" sz="2700" dirty="0">
              <a:latin typeface="Lydian BT"/>
              <a:sym typeface="Cochin" charset="0"/>
            </a:endParaRPr>
          </a:p>
        </p:txBody>
      </p:sp>
    </p:spTree>
    <p:extLst>
      <p:ext uri="{BB962C8B-B14F-4D97-AF65-F5344CB8AC3E}">
        <p14:creationId xmlns:p14="http://schemas.microsoft.com/office/powerpoint/2010/main" val="341696953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76656425" presetClass="entr" presetSubtype="0" fill="hold" grpId="0" nodeType="clickEffect">
                                  <p:stCondLst>
                                    <p:cond delay="0"/>
                                  </p:stCondLst>
                                  <p:childTnLst>
                                    <p:set>
                                      <p:cBhvr>
                                        <p:cTn id="6" dur="1" fill="hold">
                                          <p:stCondLst>
                                            <p:cond delay="499"/>
                                          </p:stCondLst>
                                        </p:cTn>
                                        <p:tgtEl>
                                          <p:spTgt spid="225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253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2253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2253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2253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iterate type="lt">
                                    <p:tmAbs val="75"/>
                                  </p:iterate>
                                  <p:childTnLst>
                                    <p:set>
                                      <p:cBhvr>
                                        <p:cTn id="26" dur="1" fill="hold">
                                          <p:stCondLst>
                                            <p:cond delay="74"/>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31"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7566" y="-659673"/>
            <a:ext cx="3714750" cy="4400550"/>
          </a:xfrm>
        </p:spPr>
        <p:txBody>
          <a:bodyPr/>
          <a:lstStyle/>
          <a:p>
            <a:pPr eaLnBrk="1" hangingPunct="1"/>
            <a:r>
              <a:rPr lang="en-US" altLang="en-US" sz="4050" u="sng" dirty="0"/>
              <a:t>The Ancient Hebrews and the Origins of Judaism</a:t>
            </a:r>
            <a:br>
              <a:rPr lang="en-US" altLang="en-US" sz="4050" u="sng" dirty="0"/>
            </a:br>
            <a:endParaRPr lang="en-US" altLang="en-US" sz="4050" dirty="0"/>
          </a:p>
        </p:txBody>
      </p:sp>
      <p:pic>
        <p:nvPicPr>
          <p:cNvPr id="2051" name="Picture 7" descr="http://www.religiousstudies.uncc.edu/jdtabor/judais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81495" y="189412"/>
            <a:ext cx="3240891" cy="4095205"/>
          </a:xfrm>
          <a:noFill/>
          <a:ln w="57150">
            <a:solidFill>
              <a:srgbClr val="000000"/>
            </a:solidFill>
            <a:miter lim="800000"/>
            <a:headEnd/>
            <a:tailEnd/>
          </a:ln>
        </p:spPr>
      </p:pic>
      <p:sp>
        <p:nvSpPr>
          <p:cNvPr id="2052" name="TextBox 1"/>
          <p:cNvSpPr txBox="1">
            <a:spLocks noChangeArrowheads="1"/>
          </p:cNvSpPr>
          <p:nvPr/>
        </p:nvSpPr>
        <p:spPr bwMode="auto">
          <a:xfrm>
            <a:off x="117566" y="2586715"/>
            <a:ext cx="543414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haucer" pitchFamily="2" charset="0"/>
              </a:defRPr>
            </a:lvl1pPr>
            <a:lvl2pPr marL="742950" indent="-285750">
              <a:spcBef>
                <a:spcPct val="20000"/>
              </a:spcBef>
              <a:buChar char="–"/>
              <a:defRPr sz="2800">
                <a:solidFill>
                  <a:schemeClr val="tx1"/>
                </a:solidFill>
                <a:latin typeface="Chaucer" pitchFamily="2" charset="0"/>
              </a:defRPr>
            </a:lvl2pPr>
            <a:lvl3pPr marL="1143000" indent="-228600">
              <a:spcBef>
                <a:spcPct val="20000"/>
              </a:spcBef>
              <a:buChar char="•"/>
              <a:defRPr sz="2400">
                <a:solidFill>
                  <a:schemeClr val="tx1"/>
                </a:solidFill>
                <a:latin typeface="Chaucer" pitchFamily="2" charset="0"/>
              </a:defRPr>
            </a:lvl3pPr>
            <a:lvl4pPr marL="1600200" indent="-228600">
              <a:spcBef>
                <a:spcPct val="20000"/>
              </a:spcBef>
              <a:buChar char="–"/>
              <a:defRPr sz="2000">
                <a:solidFill>
                  <a:schemeClr val="tx1"/>
                </a:solidFill>
                <a:latin typeface="Chaucer" pitchFamily="2" charset="0"/>
              </a:defRPr>
            </a:lvl4pPr>
            <a:lvl5pPr marL="2057400" indent="-228600">
              <a:spcBef>
                <a:spcPct val="20000"/>
              </a:spcBef>
              <a:buChar char="»"/>
              <a:defRPr sz="2000">
                <a:solidFill>
                  <a:schemeClr val="tx1"/>
                </a:solidFill>
                <a:latin typeface="Chaucer" pitchFamily="2" charset="0"/>
              </a:defRPr>
            </a:lvl5pPr>
            <a:lvl6pPr marL="2514600" indent="-228600" eaLnBrk="0" fontAlgn="base" hangingPunct="0">
              <a:spcBef>
                <a:spcPct val="20000"/>
              </a:spcBef>
              <a:spcAft>
                <a:spcPct val="0"/>
              </a:spcAft>
              <a:buChar char="»"/>
              <a:defRPr sz="2000">
                <a:solidFill>
                  <a:schemeClr val="tx1"/>
                </a:solidFill>
                <a:latin typeface="Chaucer" pitchFamily="2" charset="0"/>
              </a:defRPr>
            </a:lvl6pPr>
            <a:lvl7pPr marL="2971800" indent="-228600" eaLnBrk="0" fontAlgn="base" hangingPunct="0">
              <a:spcBef>
                <a:spcPct val="20000"/>
              </a:spcBef>
              <a:spcAft>
                <a:spcPct val="0"/>
              </a:spcAft>
              <a:buChar char="»"/>
              <a:defRPr sz="2000">
                <a:solidFill>
                  <a:schemeClr val="tx1"/>
                </a:solidFill>
                <a:latin typeface="Chaucer" pitchFamily="2" charset="0"/>
              </a:defRPr>
            </a:lvl7pPr>
            <a:lvl8pPr marL="3429000" indent="-228600" eaLnBrk="0" fontAlgn="base" hangingPunct="0">
              <a:spcBef>
                <a:spcPct val="20000"/>
              </a:spcBef>
              <a:spcAft>
                <a:spcPct val="0"/>
              </a:spcAft>
              <a:buChar char="»"/>
              <a:defRPr sz="2000">
                <a:solidFill>
                  <a:schemeClr val="tx1"/>
                </a:solidFill>
                <a:latin typeface="Chaucer" pitchFamily="2" charset="0"/>
              </a:defRPr>
            </a:lvl8pPr>
            <a:lvl9pPr marL="3886200" indent="-228600" eaLnBrk="0" fontAlgn="base" hangingPunct="0">
              <a:spcBef>
                <a:spcPct val="20000"/>
              </a:spcBef>
              <a:spcAft>
                <a:spcPct val="0"/>
              </a:spcAft>
              <a:buChar char="»"/>
              <a:defRPr sz="2000">
                <a:solidFill>
                  <a:schemeClr val="tx1"/>
                </a:solidFill>
                <a:latin typeface="Chaucer" pitchFamily="2" charset="0"/>
              </a:defRPr>
            </a:lvl9pPr>
          </a:lstStyle>
          <a:p>
            <a:pPr eaLnBrk="1" hangingPunct="1">
              <a:spcBef>
                <a:spcPct val="0"/>
              </a:spcBef>
              <a:buFontTx/>
              <a:buNone/>
            </a:pPr>
            <a:r>
              <a:rPr lang="en-US" altLang="en-US" sz="2400" dirty="0"/>
              <a:t>Objectives: Describe the origins of Judaism, including key people, figures, events and concepts; Summarize the history and beliefs of the ancient </a:t>
            </a:r>
            <a:r>
              <a:rPr lang="en-US" altLang="en-US" sz="2400" dirty="0" smtClean="0"/>
              <a:t>Hebrews</a:t>
            </a:r>
          </a:p>
          <a:p>
            <a:pPr eaLnBrk="1" hangingPunct="1">
              <a:spcBef>
                <a:spcPct val="0"/>
              </a:spcBef>
              <a:buFontTx/>
              <a:buNone/>
            </a:pPr>
            <a:endParaRPr lang="en-US" altLang="en-US" sz="2400" dirty="0"/>
          </a:p>
          <a:p>
            <a:pPr eaLnBrk="1" hangingPunct="1">
              <a:spcBef>
                <a:spcPct val="0"/>
              </a:spcBef>
              <a:buFontTx/>
              <a:buNone/>
            </a:pPr>
            <a:r>
              <a:rPr lang="en-US" altLang="en-US" sz="2400" dirty="0" smtClean="0"/>
              <a:t>EQ: What were the origins of the Jewish Faith?</a:t>
            </a:r>
            <a:endParaRPr lang="en-US" altLang="en-US" sz="2400" dirty="0"/>
          </a:p>
        </p:txBody>
      </p:sp>
    </p:spTree>
    <p:extLst>
      <p:ext uri="{BB962C8B-B14F-4D97-AF65-F5344CB8AC3E}">
        <p14:creationId xmlns:p14="http://schemas.microsoft.com/office/powerpoint/2010/main" val="1123468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1657350"/>
            <a:ext cx="332613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3554" name="Rectangle 2"/>
          <p:cNvSpPr>
            <a:spLocks noGrp="1" noChangeArrowheads="1"/>
          </p:cNvSpPr>
          <p:nvPr>
            <p:ph type="title"/>
          </p:nvPr>
        </p:nvSpPr>
        <p:spPr>
          <a:xfrm>
            <a:off x="185305" y="144751"/>
            <a:ext cx="7886700" cy="1325563"/>
          </a:xfrm>
          <a:ln/>
        </p:spPr>
        <p:txBody>
          <a:bodyPr anchor="ctr"/>
          <a:lstStyle/>
          <a:p>
            <a:r>
              <a:rPr lang="en-CA" dirty="0">
                <a:latin typeface="Lydian BT"/>
              </a:rPr>
              <a:t>The Time of Judges, </a:t>
            </a:r>
            <a:r>
              <a:rPr lang="en-CA" u="sng" dirty="0">
                <a:solidFill>
                  <a:srgbClr val="FF0000"/>
                </a:solidFill>
                <a:latin typeface="Lydian BT"/>
              </a:rPr>
              <a:t>Kings</a:t>
            </a:r>
            <a:r>
              <a:rPr lang="en-CA" dirty="0">
                <a:solidFill>
                  <a:srgbClr val="FF0000"/>
                </a:solidFill>
                <a:latin typeface="Lydian BT"/>
              </a:rPr>
              <a:t>, </a:t>
            </a:r>
            <a:r>
              <a:rPr lang="en-CA" dirty="0">
                <a:latin typeface="Lydian BT"/>
              </a:rPr>
              <a:t>and Prophets</a:t>
            </a:r>
            <a:endParaRPr lang="en-US" altLang="en-US" dirty="0">
              <a:latin typeface="Cochin" charset="0"/>
              <a:sym typeface="Cochin" charset="0"/>
            </a:endParaRPr>
          </a:p>
        </p:txBody>
      </p:sp>
      <p:sp>
        <p:nvSpPr>
          <p:cNvPr id="23555" name="Rectangle 3"/>
          <p:cNvSpPr>
            <a:spLocks noGrp="1" noChangeArrowheads="1"/>
          </p:cNvSpPr>
          <p:nvPr>
            <p:ph type="body" idx="1"/>
          </p:nvPr>
        </p:nvSpPr>
        <p:spPr>
          <a:xfrm>
            <a:off x="3886200" y="1470314"/>
            <a:ext cx="5257800" cy="5257800"/>
          </a:xfrm>
          <a:ln/>
        </p:spPr>
        <p:txBody>
          <a:bodyPr anchor="t">
            <a:normAutofit/>
          </a:bodyPr>
          <a:lstStyle/>
          <a:p>
            <a:pPr>
              <a:buClr>
                <a:srgbClr val="000000"/>
              </a:buClr>
              <a:buFont typeface="Arial" panose="020B0604020202020204" pitchFamily="34" charset="0"/>
              <a:buChar char="•"/>
            </a:pPr>
            <a:r>
              <a:rPr lang="en-US" altLang="en-US" dirty="0">
                <a:solidFill>
                  <a:srgbClr val="FF0000"/>
                </a:solidFill>
                <a:latin typeface="Cochin" charset="0"/>
                <a:cs typeface="Cochin" charset="0"/>
                <a:sym typeface="Cochin" charset="0"/>
              </a:rPr>
              <a:t>First king, Saul, successfully fought the Philistines </a:t>
            </a:r>
            <a:r>
              <a:rPr lang="en-US" altLang="en-US" dirty="0">
                <a:latin typeface="Cochin" charset="0"/>
                <a:cs typeface="Cochin" charset="0"/>
                <a:sym typeface="Cochin" charset="0"/>
              </a:rPr>
              <a:t>around 1020 B.C.E.</a:t>
            </a:r>
            <a:endParaRPr lang="en-US" altLang="en-US" dirty="0">
              <a:latin typeface="Cochin" charset="0"/>
              <a:sym typeface="Cochin" charset="0"/>
            </a:endParaRPr>
          </a:p>
          <a:p>
            <a:pPr>
              <a:spcBef>
                <a:spcPts val="720"/>
              </a:spcBef>
              <a:buClr>
                <a:srgbClr val="000000"/>
              </a:buClr>
            </a:pPr>
            <a:r>
              <a:rPr lang="en-US" altLang="en-US" dirty="0">
                <a:latin typeface="Cochin" charset="0"/>
                <a:cs typeface="Cochin" charset="0"/>
                <a:sym typeface="Cochin" charset="0"/>
              </a:rPr>
              <a:t>Bible says that </a:t>
            </a:r>
            <a:r>
              <a:rPr lang="en-US" altLang="en-US" dirty="0">
                <a:solidFill>
                  <a:srgbClr val="FF0000"/>
                </a:solidFill>
                <a:latin typeface="Cochin" charset="0"/>
                <a:cs typeface="Cochin" charset="0"/>
                <a:sym typeface="Cochin" charset="0"/>
              </a:rPr>
              <a:t>after Saul’s death</a:t>
            </a:r>
            <a:r>
              <a:rPr lang="en-US" altLang="en-US" dirty="0">
                <a:latin typeface="Cochin" charset="0"/>
                <a:cs typeface="Cochin" charset="0"/>
                <a:sym typeface="Cochin" charset="0"/>
              </a:rPr>
              <a:t>, they chose his son-in-law, </a:t>
            </a:r>
            <a:r>
              <a:rPr lang="en-US" altLang="en-US" dirty="0">
                <a:solidFill>
                  <a:srgbClr val="FF0000"/>
                </a:solidFill>
                <a:latin typeface="Cochin" charset="0"/>
                <a:cs typeface="Cochin" charset="0"/>
                <a:sym typeface="Cochin" charset="0"/>
              </a:rPr>
              <a:t>David,</a:t>
            </a:r>
            <a:r>
              <a:rPr lang="en-US" altLang="en-US" dirty="0">
                <a:latin typeface="Cochin" charset="0"/>
                <a:cs typeface="Cochin" charset="0"/>
                <a:sym typeface="Cochin" charset="0"/>
              </a:rPr>
              <a:t> as </a:t>
            </a:r>
            <a:r>
              <a:rPr lang="en-US" altLang="en-US" dirty="0">
                <a:solidFill>
                  <a:srgbClr val="FF0000"/>
                </a:solidFill>
                <a:latin typeface="Cochin" charset="0"/>
                <a:cs typeface="Cochin" charset="0"/>
                <a:sym typeface="Cochin" charset="0"/>
              </a:rPr>
              <a:t>king</a:t>
            </a:r>
            <a:endParaRPr lang="en-US" altLang="en-US" dirty="0">
              <a:solidFill>
                <a:srgbClr val="FF0000"/>
              </a:solidFill>
              <a:latin typeface="Cochin" charset="0"/>
              <a:sym typeface="Cochin" charset="0"/>
            </a:endParaRPr>
          </a:p>
          <a:p>
            <a:pPr lvl="1">
              <a:spcBef>
                <a:spcPts val="630"/>
              </a:spcBef>
              <a:buClr>
                <a:srgbClr val="000000"/>
              </a:buClr>
            </a:pPr>
            <a:r>
              <a:rPr lang="en-US" altLang="en-US" sz="2800" dirty="0">
                <a:solidFill>
                  <a:srgbClr val="FF0000"/>
                </a:solidFill>
                <a:latin typeface="Cochin" charset="0"/>
                <a:cs typeface="Cochin" charset="0"/>
                <a:sym typeface="Cochin" charset="0"/>
              </a:rPr>
              <a:t>David’s army drove out the Philistines</a:t>
            </a:r>
            <a:endParaRPr lang="en-US" altLang="en-US" sz="2800" dirty="0">
              <a:solidFill>
                <a:srgbClr val="FF0000"/>
              </a:solidFill>
              <a:latin typeface="Cochin" charset="0"/>
              <a:sym typeface="Cochin" charset="0"/>
            </a:endParaRPr>
          </a:p>
          <a:p>
            <a:pPr lvl="1">
              <a:spcBef>
                <a:spcPts val="630"/>
              </a:spcBef>
              <a:buClr>
                <a:srgbClr val="000000"/>
              </a:buClr>
            </a:pPr>
            <a:r>
              <a:rPr lang="en-US" altLang="en-US" sz="2800" dirty="0">
                <a:solidFill>
                  <a:srgbClr val="FF0000"/>
                </a:solidFill>
                <a:latin typeface="Cochin" charset="0"/>
                <a:cs typeface="Cochin" charset="0"/>
                <a:sym typeface="Cochin" charset="0"/>
              </a:rPr>
              <a:t>Won back Jerusalem</a:t>
            </a:r>
            <a:endParaRPr lang="en-US" altLang="en-US" sz="2800" dirty="0">
              <a:solidFill>
                <a:srgbClr val="FF0000"/>
              </a:solidFill>
              <a:latin typeface="Cochin" charset="0"/>
              <a:sym typeface="Cochin" charset="0"/>
            </a:endParaRPr>
          </a:p>
          <a:p>
            <a:pPr lvl="2">
              <a:spcBef>
                <a:spcPts val="540"/>
              </a:spcBef>
              <a:buClr>
                <a:srgbClr val="000000"/>
              </a:buClr>
            </a:pPr>
            <a:r>
              <a:rPr lang="en-US" altLang="en-US" sz="2800" dirty="0">
                <a:latin typeface="Cochin" charset="0"/>
                <a:cs typeface="Cochin" charset="0"/>
                <a:sym typeface="Cochin" charset="0"/>
              </a:rPr>
              <a:t>Became very important </a:t>
            </a:r>
            <a:r>
              <a:rPr lang="en-US" altLang="en-US" sz="2800" dirty="0">
                <a:solidFill>
                  <a:srgbClr val="FF0000"/>
                </a:solidFill>
                <a:latin typeface="Cochin" charset="0"/>
                <a:cs typeface="Cochin" charset="0"/>
                <a:sym typeface="Cochin" charset="0"/>
              </a:rPr>
              <a:t>capital city of the Israelites</a:t>
            </a:r>
            <a:endParaRPr lang="en-US" altLang="en-US" sz="2800" dirty="0">
              <a:solidFill>
                <a:srgbClr val="FF0000"/>
              </a:solidFill>
              <a:latin typeface="Cochin" charset="0"/>
              <a:sym typeface="Cochin" charset="0"/>
            </a:endParaRPr>
          </a:p>
        </p:txBody>
      </p:sp>
    </p:spTree>
    <p:extLst>
      <p:ext uri="{BB962C8B-B14F-4D97-AF65-F5344CB8AC3E}">
        <p14:creationId xmlns:p14="http://schemas.microsoft.com/office/powerpoint/2010/main" val="1379168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76656425" presetClass="entr" presetSubtype="0" fill="hold" grpId="0" nodeType="clickEffect">
                                  <p:stCondLst>
                                    <p:cond delay="0"/>
                                  </p:stCondLst>
                                  <p:childTnLst>
                                    <p:set>
                                      <p:cBhvr>
                                        <p:cTn id="6" dur="1" fill="hold">
                                          <p:stCondLst>
                                            <p:cond delay="499"/>
                                          </p:stCondLst>
                                        </p:cTn>
                                        <p:tgtEl>
                                          <p:spTgt spid="23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grpId="0" nodeType="clickEffect">
                                  <p:stCondLst>
                                    <p:cond delay="0"/>
                                  </p:stCondLst>
                                  <p:iterate type="lt">
                                    <p:tmPct val="100000"/>
                                  </p:iterate>
                                  <p:childTnLst>
                                    <p:set>
                                      <p:cBhvr>
                                        <p:cTn id="10" dur="1" fill="hold">
                                          <p:stCondLst>
                                            <p:cond delay="0"/>
                                          </p:stCondLst>
                                        </p:cTn>
                                        <p:tgtEl>
                                          <p:spTgt spid="23555">
                                            <p:txEl>
                                              <p:pRg st="0" end="0"/>
                                            </p:txEl>
                                          </p:spTgt>
                                        </p:tgtEl>
                                        <p:attrNameLst>
                                          <p:attrName>style.visibility</p:attrName>
                                        </p:attrNameLst>
                                      </p:cBhvr>
                                      <p:to>
                                        <p:strVal val="visible"/>
                                      </p:to>
                                    </p:set>
                                    <p:anim calcmode="lin" valueType="num">
                                      <p:cBhvr>
                                        <p:cTn id="11" dur="75"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12" dur="75" fill="hold"/>
                                        <p:tgtEl>
                                          <p:spTgt spid="2355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iterate type="lt">
                                    <p:tmPct val="100000"/>
                                  </p:iterate>
                                  <p:childTnLst>
                                    <p:set>
                                      <p:cBhvr>
                                        <p:cTn id="16" dur="1" fill="hold">
                                          <p:stCondLst>
                                            <p:cond delay="0"/>
                                          </p:stCondLst>
                                        </p:cTn>
                                        <p:tgtEl>
                                          <p:spTgt spid="23555">
                                            <p:txEl>
                                              <p:pRg st="1" end="1"/>
                                            </p:txEl>
                                          </p:spTgt>
                                        </p:tgtEl>
                                        <p:attrNameLst>
                                          <p:attrName>style.visibility</p:attrName>
                                        </p:attrNameLst>
                                      </p:cBhvr>
                                      <p:to>
                                        <p:strVal val="visible"/>
                                      </p:to>
                                    </p:set>
                                    <p:anim calcmode="lin" valueType="num">
                                      <p:cBhvr>
                                        <p:cTn id="17" dur="75"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8" dur="75" fill="hold"/>
                                        <p:tgtEl>
                                          <p:spTgt spid="2355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iterate type="lt">
                                    <p:tmPct val="100000"/>
                                  </p:iterate>
                                  <p:childTnLst>
                                    <p:set>
                                      <p:cBhvr>
                                        <p:cTn id="22" dur="1" fill="hold">
                                          <p:stCondLst>
                                            <p:cond delay="0"/>
                                          </p:stCondLst>
                                        </p:cTn>
                                        <p:tgtEl>
                                          <p:spTgt spid="23555">
                                            <p:txEl>
                                              <p:pRg st="2" end="2"/>
                                            </p:txEl>
                                          </p:spTgt>
                                        </p:tgtEl>
                                        <p:attrNameLst>
                                          <p:attrName>style.visibility</p:attrName>
                                        </p:attrNameLst>
                                      </p:cBhvr>
                                      <p:to>
                                        <p:strVal val="visible"/>
                                      </p:to>
                                    </p:set>
                                    <p:anim calcmode="lin" valueType="num">
                                      <p:cBhvr>
                                        <p:cTn id="23" dur="75"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24" dur="75" fill="hold"/>
                                        <p:tgtEl>
                                          <p:spTgt spid="2355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iterate type="lt">
                                    <p:tmPct val="100000"/>
                                  </p:iterate>
                                  <p:childTnLst>
                                    <p:set>
                                      <p:cBhvr>
                                        <p:cTn id="28" dur="1" fill="hold">
                                          <p:stCondLst>
                                            <p:cond delay="0"/>
                                          </p:stCondLst>
                                        </p:cTn>
                                        <p:tgtEl>
                                          <p:spTgt spid="23555">
                                            <p:txEl>
                                              <p:pRg st="3" end="3"/>
                                            </p:txEl>
                                          </p:spTgt>
                                        </p:tgtEl>
                                        <p:attrNameLst>
                                          <p:attrName>style.visibility</p:attrName>
                                        </p:attrNameLst>
                                      </p:cBhvr>
                                      <p:to>
                                        <p:strVal val="visible"/>
                                      </p:to>
                                    </p:set>
                                    <p:anim calcmode="lin" valueType="num">
                                      <p:cBhvr>
                                        <p:cTn id="29" dur="75"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30" dur="75" fill="hold"/>
                                        <p:tgtEl>
                                          <p:spTgt spid="2355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iterate type="lt">
                                    <p:tmPct val="100000"/>
                                  </p:iterate>
                                  <p:childTnLst>
                                    <p:set>
                                      <p:cBhvr>
                                        <p:cTn id="34" dur="1" fill="hold">
                                          <p:stCondLst>
                                            <p:cond delay="0"/>
                                          </p:stCondLst>
                                        </p:cTn>
                                        <p:tgtEl>
                                          <p:spTgt spid="23555">
                                            <p:txEl>
                                              <p:pRg st="4" end="4"/>
                                            </p:txEl>
                                          </p:spTgt>
                                        </p:tgtEl>
                                        <p:attrNameLst>
                                          <p:attrName>style.visibility</p:attrName>
                                        </p:attrNameLst>
                                      </p:cBhvr>
                                      <p:to>
                                        <p:strVal val="visible"/>
                                      </p:to>
                                    </p:set>
                                    <p:anim calcmode="lin" valueType="num">
                                      <p:cBhvr>
                                        <p:cTn id="35" dur="75"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36" dur="75" fill="hold"/>
                                        <p:tgtEl>
                                          <p:spTgt spid="2355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P spid="23555" grpId="0" build="p" bldLvl="5"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anchor="ctr"/>
          <a:lstStyle/>
          <a:p>
            <a:r>
              <a:rPr lang="en-CA" dirty="0">
                <a:latin typeface="Lydian BT"/>
              </a:rPr>
              <a:t>The Time of Judges, </a:t>
            </a:r>
            <a:r>
              <a:rPr lang="en-CA" u="sng" dirty="0">
                <a:solidFill>
                  <a:srgbClr val="FF0000"/>
                </a:solidFill>
                <a:latin typeface="Lydian BT"/>
              </a:rPr>
              <a:t>Kings</a:t>
            </a:r>
            <a:r>
              <a:rPr lang="en-CA" dirty="0">
                <a:solidFill>
                  <a:srgbClr val="FF0000"/>
                </a:solidFill>
                <a:latin typeface="Lydian BT"/>
              </a:rPr>
              <a:t>, </a:t>
            </a:r>
            <a:r>
              <a:rPr lang="en-CA" dirty="0">
                <a:latin typeface="Lydian BT"/>
              </a:rPr>
              <a:t>and Prophets</a:t>
            </a:r>
            <a:r>
              <a:rPr lang="en-US" altLang="en-US" dirty="0" smtClean="0">
                <a:latin typeface="Lucida Grande" charset="0"/>
                <a:cs typeface="Lucida Grande" charset="0"/>
                <a:sym typeface="Lucida Grande" charset="0"/>
              </a:rPr>
              <a:t> </a:t>
            </a:r>
            <a:endParaRPr lang="en-US" altLang="en-US" dirty="0">
              <a:latin typeface="Lucida Grande" charset="0"/>
              <a:cs typeface="ヒラギノ角ゴ ProN W3" charset="0"/>
              <a:sym typeface="Lucida Grande" charset="0"/>
            </a:endParaRPr>
          </a:p>
        </p:txBody>
      </p:sp>
      <p:sp>
        <p:nvSpPr>
          <p:cNvPr id="24578" name="Rectangle 2"/>
          <p:cNvSpPr>
            <a:spLocks noGrp="1" noChangeArrowheads="1"/>
          </p:cNvSpPr>
          <p:nvPr>
            <p:ph type="body" idx="1"/>
          </p:nvPr>
        </p:nvSpPr>
        <p:spPr>
          <a:xfrm>
            <a:off x="0" y="1690689"/>
            <a:ext cx="9144000" cy="5589270"/>
          </a:xfrm>
          <a:ln/>
        </p:spPr>
        <p:txBody>
          <a:bodyPr anchor="t">
            <a:normAutofit/>
          </a:bodyPr>
          <a:lstStyle/>
          <a:p>
            <a:pPr>
              <a:buClr>
                <a:srgbClr val="000000"/>
              </a:buClr>
              <a:buFont typeface="Arial" panose="020B0604020202020204" pitchFamily="34" charset="0"/>
              <a:buChar char="•"/>
            </a:pPr>
            <a:r>
              <a:rPr lang="en-US" altLang="en-US" sz="2500" dirty="0">
                <a:solidFill>
                  <a:srgbClr val="FF0000"/>
                </a:solidFill>
                <a:latin typeface="Cochin" charset="0"/>
                <a:cs typeface="Cochin" charset="0"/>
                <a:sym typeface="Cochin" charset="0"/>
              </a:rPr>
              <a:t>Solomon </a:t>
            </a:r>
            <a:r>
              <a:rPr lang="en-US" altLang="en-US" sz="2500" dirty="0">
                <a:latin typeface="Cochin" charset="0"/>
                <a:cs typeface="Cochin" charset="0"/>
                <a:sym typeface="Cochin" charset="0"/>
              </a:rPr>
              <a:t>was chosen to </a:t>
            </a:r>
            <a:r>
              <a:rPr lang="en-US" altLang="en-US" sz="2500" dirty="0">
                <a:solidFill>
                  <a:srgbClr val="FF0000"/>
                </a:solidFill>
                <a:latin typeface="Cochin" charset="0"/>
                <a:cs typeface="Cochin" charset="0"/>
                <a:sym typeface="Cochin" charset="0"/>
              </a:rPr>
              <a:t>succeed his father, David</a:t>
            </a:r>
            <a:r>
              <a:rPr lang="en-US" altLang="en-US" sz="2500" dirty="0">
                <a:latin typeface="Cochin" charset="0"/>
                <a:cs typeface="Cochin" charset="0"/>
                <a:sym typeface="Cochin" charset="0"/>
              </a:rPr>
              <a:t>, in a new line of kings (dynasty)</a:t>
            </a:r>
            <a:endParaRPr lang="en-US" altLang="en-US" sz="2500" dirty="0">
              <a:latin typeface="Cochin" charset="0"/>
              <a:sym typeface="Cochin" charset="0"/>
            </a:endParaRPr>
          </a:p>
          <a:p>
            <a:pPr lvl="1">
              <a:spcBef>
                <a:spcPts val="630"/>
              </a:spcBef>
              <a:buClr>
                <a:srgbClr val="000000"/>
              </a:buClr>
            </a:pPr>
            <a:r>
              <a:rPr lang="en-US" altLang="en-US" sz="2500" dirty="0">
                <a:latin typeface="Cochin" charset="0"/>
                <a:cs typeface="Cochin" charset="0"/>
                <a:sym typeface="Cochin" charset="0"/>
              </a:rPr>
              <a:t>Became king around 962 B.C.E.</a:t>
            </a:r>
            <a:endParaRPr lang="en-US" altLang="en-US" sz="2500" dirty="0">
              <a:latin typeface="Cochin" charset="0"/>
              <a:sym typeface="Cochin" charset="0"/>
            </a:endParaRPr>
          </a:p>
          <a:p>
            <a:pPr lvl="1">
              <a:spcBef>
                <a:spcPts val="630"/>
              </a:spcBef>
              <a:buClr>
                <a:srgbClr val="000000"/>
              </a:buClr>
            </a:pPr>
            <a:r>
              <a:rPr lang="en-US" altLang="en-US" sz="2500" dirty="0">
                <a:solidFill>
                  <a:srgbClr val="FF0000"/>
                </a:solidFill>
                <a:latin typeface="Cochin" charset="0"/>
                <a:cs typeface="Cochin" charset="0"/>
                <a:sym typeface="Cochin" charset="0"/>
              </a:rPr>
              <a:t>Ruled wisely </a:t>
            </a:r>
            <a:r>
              <a:rPr lang="en-US" altLang="en-US" sz="2500" dirty="0">
                <a:latin typeface="Cochin" charset="0"/>
                <a:cs typeface="Cochin" charset="0"/>
                <a:sym typeface="Cochin" charset="0"/>
              </a:rPr>
              <a:t>over a strong nation</a:t>
            </a:r>
            <a:endParaRPr lang="en-US" altLang="en-US" sz="2500" dirty="0">
              <a:latin typeface="Cochin" charset="0"/>
              <a:sym typeface="Cochin" charset="0"/>
            </a:endParaRPr>
          </a:p>
          <a:p>
            <a:pPr lvl="1">
              <a:spcBef>
                <a:spcPts val="630"/>
              </a:spcBef>
              <a:buClr>
                <a:srgbClr val="000000"/>
              </a:buClr>
            </a:pPr>
            <a:r>
              <a:rPr lang="en-US" altLang="en-US" sz="2500" dirty="0">
                <a:latin typeface="Cochin" charset="0"/>
                <a:cs typeface="Cochin" charset="0"/>
                <a:sym typeface="Cochin" charset="0"/>
              </a:rPr>
              <a:t>Built up </a:t>
            </a:r>
            <a:r>
              <a:rPr lang="en-US" altLang="en-US" sz="2500" dirty="0">
                <a:solidFill>
                  <a:srgbClr val="FF0000"/>
                </a:solidFill>
                <a:latin typeface="Cochin" charset="0"/>
                <a:cs typeface="Cochin" charset="0"/>
                <a:sym typeface="Cochin" charset="0"/>
              </a:rPr>
              <a:t>trade</a:t>
            </a:r>
            <a:r>
              <a:rPr lang="en-US" altLang="en-US" sz="2500" dirty="0">
                <a:latin typeface="Cochin" charset="0"/>
                <a:cs typeface="Cochin" charset="0"/>
                <a:sym typeface="Cochin" charset="0"/>
              </a:rPr>
              <a:t> with the </a:t>
            </a:r>
            <a:r>
              <a:rPr lang="en-US" altLang="en-US" sz="2500" dirty="0">
                <a:solidFill>
                  <a:srgbClr val="FF0000"/>
                </a:solidFill>
                <a:latin typeface="Cochin" charset="0"/>
                <a:cs typeface="Cochin" charset="0"/>
                <a:sym typeface="Cochin" charset="0"/>
              </a:rPr>
              <a:t>Phoenicians</a:t>
            </a:r>
            <a:endParaRPr lang="en-US" altLang="en-US" sz="2500" dirty="0">
              <a:solidFill>
                <a:srgbClr val="FF0000"/>
              </a:solidFill>
              <a:latin typeface="Cochin" charset="0"/>
              <a:sym typeface="Cochin" charset="0"/>
            </a:endParaRPr>
          </a:p>
          <a:p>
            <a:pPr lvl="1">
              <a:spcBef>
                <a:spcPts val="630"/>
              </a:spcBef>
              <a:buClr>
                <a:srgbClr val="000000"/>
              </a:buClr>
            </a:pPr>
            <a:r>
              <a:rPr lang="en-US" altLang="en-US" sz="2500" dirty="0" smtClean="0">
                <a:solidFill>
                  <a:srgbClr val="FF0000"/>
                </a:solidFill>
                <a:latin typeface="Cochin" charset="0"/>
                <a:cs typeface="Cochin" charset="0"/>
                <a:sym typeface="Cochin" charset="0"/>
              </a:rPr>
              <a:t>Built </a:t>
            </a:r>
            <a:r>
              <a:rPr lang="en-US" altLang="en-US" sz="2500" dirty="0">
                <a:solidFill>
                  <a:srgbClr val="FF0000"/>
                </a:solidFill>
                <a:latin typeface="Cochin" charset="0"/>
                <a:cs typeface="Cochin" charset="0"/>
                <a:sym typeface="Cochin" charset="0"/>
              </a:rPr>
              <a:t>i</a:t>
            </a:r>
            <a:r>
              <a:rPr lang="en-US" altLang="en-US" sz="2500" dirty="0">
                <a:latin typeface="Cochin" charset="0"/>
                <a:cs typeface="Cochin" charset="0"/>
                <a:sym typeface="Cochin" charset="0"/>
              </a:rPr>
              <a:t>mportant </a:t>
            </a:r>
            <a:r>
              <a:rPr lang="en-US" altLang="en-US" sz="2500" dirty="0" smtClean="0">
                <a:solidFill>
                  <a:srgbClr val="FF0000"/>
                </a:solidFill>
                <a:latin typeface="Cochin" charset="0"/>
                <a:cs typeface="Cochin" charset="0"/>
                <a:sym typeface="Cochin" charset="0"/>
              </a:rPr>
              <a:t>Temple</a:t>
            </a:r>
            <a:r>
              <a:rPr lang="en-US" altLang="en-US" sz="2500" dirty="0" smtClean="0">
                <a:latin typeface="Cochin" charset="0"/>
                <a:cs typeface="Cochin" charset="0"/>
                <a:sym typeface="Cochin" charset="0"/>
              </a:rPr>
              <a:t> </a:t>
            </a:r>
            <a:r>
              <a:rPr lang="en-US" altLang="en-US" sz="2500" dirty="0" smtClean="0">
                <a:solidFill>
                  <a:srgbClr val="FF0000"/>
                </a:solidFill>
                <a:latin typeface="Cochin" charset="0"/>
                <a:cs typeface="Cochin" charset="0"/>
                <a:sym typeface="Cochin" charset="0"/>
              </a:rPr>
              <a:t>in Jerusalem</a:t>
            </a:r>
            <a:endParaRPr lang="en-US" altLang="en-US" sz="2500" dirty="0">
              <a:solidFill>
                <a:srgbClr val="FF0000"/>
              </a:solidFill>
              <a:latin typeface="Cochin" charset="0"/>
              <a:sym typeface="Cochin" charset="0"/>
            </a:endParaRPr>
          </a:p>
          <a:p>
            <a:pPr lvl="2">
              <a:spcBef>
                <a:spcPts val="540"/>
              </a:spcBef>
              <a:buClr>
                <a:srgbClr val="000000"/>
              </a:buClr>
            </a:pPr>
            <a:r>
              <a:rPr lang="en-US" altLang="en-US" sz="2500" dirty="0">
                <a:latin typeface="Cochin" charset="0"/>
                <a:cs typeface="Cochin" charset="0"/>
                <a:sym typeface="Cochin" charset="0"/>
              </a:rPr>
              <a:t>Became known as </a:t>
            </a:r>
            <a:r>
              <a:rPr lang="en-US" altLang="en-US" sz="2500" dirty="0">
                <a:solidFill>
                  <a:srgbClr val="FF0000"/>
                </a:solidFill>
                <a:latin typeface="Cochin" charset="0"/>
                <a:cs typeface="Cochin" charset="0"/>
                <a:sym typeface="Cochin" charset="0"/>
              </a:rPr>
              <a:t>Solomon’s Temple</a:t>
            </a:r>
            <a:endParaRPr lang="en-US" altLang="en-US" sz="2500" dirty="0">
              <a:solidFill>
                <a:srgbClr val="FF0000"/>
              </a:solidFill>
              <a:latin typeface="Cochin" charset="0"/>
              <a:sym typeface="Cochin" charset="0"/>
            </a:endParaRPr>
          </a:p>
          <a:p>
            <a:pPr lvl="2">
              <a:spcBef>
                <a:spcPts val="540"/>
              </a:spcBef>
              <a:buClr>
                <a:srgbClr val="000000"/>
              </a:buClr>
            </a:pPr>
            <a:r>
              <a:rPr lang="en-US" altLang="en-US" sz="2500" dirty="0">
                <a:latin typeface="Cochin" charset="0"/>
                <a:cs typeface="Cochin" charset="0"/>
                <a:sym typeface="Cochin" charset="0"/>
              </a:rPr>
              <a:t>Meant to be permanent home of the Ark of the Covenant</a:t>
            </a:r>
            <a:endParaRPr lang="en-US" altLang="en-US" sz="2500" dirty="0">
              <a:latin typeface="Cochin" charset="0"/>
              <a:sym typeface="Cochin" charset="0"/>
            </a:endParaRPr>
          </a:p>
          <a:p>
            <a:pPr lvl="2">
              <a:spcBef>
                <a:spcPts val="540"/>
              </a:spcBef>
              <a:buClr>
                <a:srgbClr val="000000"/>
              </a:buClr>
            </a:pPr>
            <a:r>
              <a:rPr lang="en-US" altLang="en-US" sz="2500" dirty="0">
                <a:latin typeface="Cochin" charset="0"/>
                <a:cs typeface="Cochin" charset="0"/>
                <a:sym typeface="Cochin" charset="0"/>
              </a:rPr>
              <a:t>Required high taxes to pay for build</a:t>
            </a:r>
            <a:endParaRPr lang="en-US" altLang="en-US" sz="2500" dirty="0">
              <a:latin typeface="Cochin" charset="0"/>
              <a:sym typeface="Cochin" charset="0"/>
            </a:endParaRPr>
          </a:p>
          <a:p>
            <a:pPr lvl="2">
              <a:spcBef>
                <a:spcPts val="540"/>
              </a:spcBef>
              <a:buClr>
                <a:srgbClr val="000000"/>
              </a:buClr>
            </a:pPr>
            <a:r>
              <a:rPr lang="en-US" altLang="en-US" sz="2500" dirty="0">
                <a:latin typeface="Cochin" charset="0"/>
                <a:cs typeface="Cochin" charset="0"/>
                <a:sym typeface="Cochin" charset="0"/>
              </a:rPr>
              <a:t>Also required men to give a third of their time to help build</a:t>
            </a:r>
            <a:endParaRPr lang="en-US" altLang="en-US" sz="2500" dirty="0">
              <a:latin typeface="Cochin" charset="0"/>
              <a:sym typeface="Cochin" charset="0"/>
            </a:endParaRPr>
          </a:p>
        </p:txBody>
      </p:sp>
    </p:spTree>
    <p:extLst>
      <p:ext uri="{BB962C8B-B14F-4D97-AF65-F5344CB8AC3E}">
        <p14:creationId xmlns:p14="http://schemas.microsoft.com/office/powerpoint/2010/main" val="20022248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iterate type="lt">
                                    <p:tmPct val="100000"/>
                                  </p:iterate>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75" fill="hold"/>
                                        <p:tgtEl>
                                          <p:spTgt spid="24578">
                                            <p:txEl>
                                              <p:pRg st="0" end="0"/>
                                            </p:txEl>
                                          </p:spTgt>
                                        </p:tgtEl>
                                        <p:attrNameLst>
                                          <p:attrName>ppt_w</p:attrName>
                                        </p:attrNameLst>
                                      </p:cBhvr>
                                      <p:tavLst>
                                        <p:tav tm="0">
                                          <p:val>
                                            <p:fltVal val="0"/>
                                          </p:val>
                                        </p:tav>
                                        <p:tav tm="100000">
                                          <p:val>
                                            <p:strVal val="#ppt_w"/>
                                          </p:val>
                                        </p:tav>
                                      </p:tavLst>
                                    </p:anim>
                                    <p:anim calcmode="lin" valueType="num">
                                      <p:cBhvr>
                                        <p:cTn id="8" dur="75" fill="hold"/>
                                        <p:tgtEl>
                                          <p:spTgt spid="2457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iterate type="lt">
                                    <p:tmPct val="100000"/>
                                  </p:iterate>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p:cTn id="13" dur="75" fill="hold"/>
                                        <p:tgtEl>
                                          <p:spTgt spid="24578">
                                            <p:txEl>
                                              <p:pRg st="1" end="1"/>
                                            </p:txEl>
                                          </p:spTgt>
                                        </p:tgtEl>
                                        <p:attrNameLst>
                                          <p:attrName>ppt_w</p:attrName>
                                        </p:attrNameLst>
                                      </p:cBhvr>
                                      <p:tavLst>
                                        <p:tav tm="0">
                                          <p:val>
                                            <p:fltVal val="0"/>
                                          </p:val>
                                        </p:tav>
                                        <p:tav tm="100000">
                                          <p:val>
                                            <p:strVal val="#ppt_w"/>
                                          </p:val>
                                        </p:tav>
                                      </p:tavLst>
                                    </p:anim>
                                    <p:anim calcmode="lin" valueType="num">
                                      <p:cBhvr>
                                        <p:cTn id="14" dur="75" fill="hold"/>
                                        <p:tgtEl>
                                          <p:spTgt spid="2457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iterate type="lt">
                                    <p:tmPct val="100000"/>
                                  </p:iterate>
                                  <p:childTnLst>
                                    <p:set>
                                      <p:cBhvr>
                                        <p:cTn id="18" dur="1" fill="hold">
                                          <p:stCondLst>
                                            <p:cond delay="0"/>
                                          </p:stCondLst>
                                        </p:cTn>
                                        <p:tgtEl>
                                          <p:spTgt spid="24578">
                                            <p:txEl>
                                              <p:pRg st="2" end="2"/>
                                            </p:txEl>
                                          </p:spTgt>
                                        </p:tgtEl>
                                        <p:attrNameLst>
                                          <p:attrName>style.visibility</p:attrName>
                                        </p:attrNameLst>
                                      </p:cBhvr>
                                      <p:to>
                                        <p:strVal val="visible"/>
                                      </p:to>
                                    </p:set>
                                    <p:anim calcmode="lin" valueType="num">
                                      <p:cBhvr>
                                        <p:cTn id="19" dur="75" fill="hold"/>
                                        <p:tgtEl>
                                          <p:spTgt spid="24578">
                                            <p:txEl>
                                              <p:pRg st="2" end="2"/>
                                            </p:txEl>
                                          </p:spTgt>
                                        </p:tgtEl>
                                        <p:attrNameLst>
                                          <p:attrName>ppt_w</p:attrName>
                                        </p:attrNameLst>
                                      </p:cBhvr>
                                      <p:tavLst>
                                        <p:tav tm="0">
                                          <p:val>
                                            <p:fltVal val="0"/>
                                          </p:val>
                                        </p:tav>
                                        <p:tav tm="100000">
                                          <p:val>
                                            <p:strVal val="#ppt_w"/>
                                          </p:val>
                                        </p:tav>
                                      </p:tavLst>
                                    </p:anim>
                                    <p:anim calcmode="lin" valueType="num">
                                      <p:cBhvr>
                                        <p:cTn id="20" dur="75" fill="hold"/>
                                        <p:tgtEl>
                                          <p:spTgt spid="2457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iterate type="lt">
                                    <p:tmPct val="100000"/>
                                  </p:iterate>
                                  <p:childTnLst>
                                    <p:set>
                                      <p:cBhvr>
                                        <p:cTn id="24" dur="1" fill="hold">
                                          <p:stCondLst>
                                            <p:cond delay="0"/>
                                          </p:stCondLst>
                                        </p:cTn>
                                        <p:tgtEl>
                                          <p:spTgt spid="24578">
                                            <p:txEl>
                                              <p:pRg st="3" end="3"/>
                                            </p:txEl>
                                          </p:spTgt>
                                        </p:tgtEl>
                                        <p:attrNameLst>
                                          <p:attrName>style.visibility</p:attrName>
                                        </p:attrNameLst>
                                      </p:cBhvr>
                                      <p:to>
                                        <p:strVal val="visible"/>
                                      </p:to>
                                    </p:set>
                                    <p:anim calcmode="lin" valueType="num">
                                      <p:cBhvr>
                                        <p:cTn id="25" dur="75" fill="hold"/>
                                        <p:tgtEl>
                                          <p:spTgt spid="24578">
                                            <p:txEl>
                                              <p:pRg st="3" end="3"/>
                                            </p:txEl>
                                          </p:spTgt>
                                        </p:tgtEl>
                                        <p:attrNameLst>
                                          <p:attrName>ppt_w</p:attrName>
                                        </p:attrNameLst>
                                      </p:cBhvr>
                                      <p:tavLst>
                                        <p:tav tm="0">
                                          <p:val>
                                            <p:fltVal val="0"/>
                                          </p:val>
                                        </p:tav>
                                        <p:tav tm="100000">
                                          <p:val>
                                            <p:strVal val="#ppt_w"/>
                                          </p:val>
                                        </p:tav>
                                      </p:tavLst>
                                    </p:anim>
                                    <p:anim calcmode="lin" valueType="num">
                                      <p:cBhvr>
                                        <p:cTn id="26" dur="75" fill="hold"/>
                                        <p:tgtEl>
                                          <p:spTgt spid="2457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iterate type="lt">
                                    <p:tmPct val="100000"/>
                                  </p:iterate>
                                  <p:childTnLst>
                                    <p:set>
                                      <p:cBhvr>
                                        <p:cTn id="30" dur="1" fill="hold">
                                          <p:stCondLst>
                                            <p:cond delay="0"/>
                                          </p:stCondLst>
                                        </p:cTn>
                                        <p:tgtEl>
                                          <p:spTgt spid="24578">
                                            <p:txEl>
                                              <p:pRg st="4" end="4"/>
                                            </p:txEl>
                                          </p:spTgt>
                                        </p:tgtEl>
                                        <p:attrNameLst>
                                          <p:attrName>style.visibility</p:attrName>
                                        </p:attrNameLst>
                                      </p:cBhvr>
                                      <p:to>
                                        <p:strVal val="visible"/>
                                      </p:to>
                                    </p:set>
                                    <p:anim calcmode="lin" valueType="num">
                                      <p:cBhvr>
                                        <p:cTn id="31" dur="75" fill="hold"/>
                                        <p:tgtEl>
                                          <p:spTgt spid="24578">
                                            <p:txEl>
                                              <p:pRg st="4" end="4"/>
                                            </p:txEl>
                                          </p:spTgt>
                                        </p:tgtEl>
                                        <p:attrNameLst>
                                          <p:attrName>ppt_w</p:attrName>
                                        </p:attrNameLst>
                                      </p:cBhvr>
                                      <p:tavLst>
                                        <p:tav tm="0">
                                          <p:val>
                                            <p:fltVal val="0"/>
                                          </p:val>
                                        </p:tav>
                                        <p:tav tm="100000">
                                          <p:val>
                                            <p:strVal val="#ppt_w"/>
                                          </p:val>
                                        </p:tav>
                                      </p:tavLst>
                                    </p:anim>
                                    <p:anim calcmode="lin" valueType="num">
                                      <p:cBhvr>
                                        <p:cTn id="32" dur="75" fill="hold"/>
                                        <p:tgtEl>
                                          <p:spTgt spid="2457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iterate type="lt">
                                    <p:tmPct val="100000"/>
                                  </p:iterate>
                                  <p:childTnLst>
                                    <p:set>
                                      <p:cBhvr>
                                        <p:cTn id="36" dur="1" fill="hold">
                                          <p:stCondLst>
                                            <p:cond delay="0"/>
                                          </p:stCondLst>
                                        </p:cTn>
                                        <p:tgtEl>
                                          <p:spTgt spid="24578">
                                            <p:txEl>
                                              <p:pRg st="5" end="5"/>
                                            </p:txEl>
                                          </p:spTgt>
                                        </p:tgtEl>
                                        <p:attrNameLst>
                                          <p:attrName>style.visibility</p:attrName>
                                        </p:attrNameLst>
                                      </p:cBhvr>
                                      <p:to>
                                        <p:strVal val="visible"/>
                                      </p:to>
                                    </p:set>
                                    <p:anim calcmode="lin" valueType="num">
                                      <p:cBhvr>
                                        <p:cTn id="37" dur="75" fill="hold"/>
                                        <p:tgtEl>
                                          <p:spTgt spid="24578">
                                            <p:txEl>
                                              <p:pRg st="5" end="5"/>
                                            </p:txEl>
                                          </p:spTgt>
                                        </p:tgtEl>
                                        <p:attrNameLst>
                                          <p:attrName>ppt_w</p:attrName>
                                        </p:attrNameLst>
                                      </p:cBhvr>
                                      <p:tavLst>
                                        <p:tav tm="0">
                                          <p:val>
                                            <p:fltVal val="0"/>
                                          </p:val>
                                        </p:tav>
                                        <p:tav tm="100000">
                                          <p:val>
                                            <p:strVal val="#ppt_w"/>
                                          </p:val>
                                        </p:tav>
                                      </p:tavLst>
                                    </p:anim>
                                    <p:anim calcmode="lin" valueType="num">
                                      <p:cBhvr>
                                        <p:cTn id="38" dur="75" fill="hold"/>
                                        <p:tgtEl>
                                          <p:spTgt spid="24578">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iterate type="lt">
                                    <p:tmPct val="100000"/>
                                  </p:iterate>
                                  <p:childTnLst>
                                    <p:set>
                                      <p:cBhvr>
                                        <p:cTn id="42" dur="1" fill="hold">
                                          <p:stCondLst>
                                            <p:cond delay="0"/>
                                          </p:stCondLst>
                                        </p:cTn>
                                        <p:tgtEl>
                                          <p:spTgt spid="24578">
                                            <p:txEl>
                                              <p:pRg st="6" end="6"/>
                                            </p:txEl>
                                          </p:spTgt>
                                        </p:tgtEl>
                                        <p:attrNameLst>
                                          <p:attrName>style.visibility</p:attrName>
                                        </p:attrNameLst>
                                      </p:cBhvr>
                                      <p:to>
                                        <p:strVal val="visible"/>
                                      </p:to>
                                    </p:set>
                                    <p:anim calcmode="lin" valueType="num">
                                      <p:cBhvr>
                                        <p:cTn id="43" dur="75" fill="hold"/>
                                        <p:tgtEl>
                                          <p:spTgt spid="24578">
                                            <p:txEl>
                                              <p:pRg st="6" end="6"/>
                                            </p:txEl>
                                          </p:spTgt>
                                        </p:tgtEl>
                                        <p:attrNameLst>
                                          <p:attrName>ppt_w</p:attrName>
                                        </p:attrNameLst>
                                      </p:cBhvr>
                                      <p:tavLst>
                                        <p:tav tm="0">
                                          <p:val>
                                            <p:fltVal val="0"/>
                                          </p:val>
                                        </p:tav>
                                        <p:tav tm="100000">
                                          <p:val>
                                            <p:strVal val="#ppt_w"/>
                                          </p:val>
                                        </p:tav>
                                      </p:tavLst>
                                    </p:anim>
                                    <p:anim calcmode="lin" valueType="num">
                                      <p:cBhvr>
                                        <p:cTn id="44" dur="75" fill="hold"/>
                                        <p:tgtEl>
                                          <p:spTgt spid="24578">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iterate type="lt">
                                    <p:tmPct val="100000"/>
                                  </p:iterate>
                                  <p:childTnLst>
                                    <p:set>
                                      <p:cBhvr>
                                        <p:cTn id="48" dur="1" fill="hold">
                                          <p:stCondLst>
                                            <p:cond delay="0"/>
                                          </p:stCondLst>
                                        </p:cTn>
                                        <p:tgtEl>
                                          <p:spTgt spid="24578">
                                            <p:txEl>
                                              <p:pRg st="7" end="7"/>
                                            </p:txEl>
                                          </p:spTgt>
                                        </p:tgtEl>
                                        <p:attrNameLst>
                                          <p:attrName>style.visibility</p:attrName>
                                        </p:attrNameLst>
                                      </p:cBhvr>
                                      <p:to>
                                        <p:strVal val="visible"/>
                                      </p:to>
                                    </p:set>
                                    <p:anim calcmode="lin" valueType="num">
                                      <p:cBhvr>
                                        <p:cTn id="49" dur="75" fill="hold"/>
                                        <p:tgtEl>
                                          <p:spTgt spid="24578">
                                            <p:txEl>
                                              <p:pRg st="7" end="7"/>
                                            </p:txEl>
                                          </p:spTgt>
                                        </p:tgtEl>
                                        <p:attrNameLst>
                                          <p:attrName>ppt_w</p:attrName>
                                        </p:attrNameLst>
                                      </p:cBhvr>
                                      <p:tavLst>
                                        <p:tav tm="0">
                                          <p:val>
                                            <p:fltVal val="0"/>
                                          </p:val>
                                        </p:tav>
                                        <p:tav tm="100000">
                                          <p:val>
                                            <p:strVal val="#ppt_w"/>
                                          </p:val>
                                        </p:tav>
                                      </p:tavLst>
                                    </p:anim>
                                    <p:anim calcmode="lin" valueType="num">
                                      <p:cBhvr>
                                        <p:cTn id="50" dur="75" fill="hold"/>
                                        <p:tgtEl>
                                          <p:spTgt spid="24578">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iterate type="lt">
                                    <p:tmPct val="100000"/>
                                  </p:iterate>
                                  <p:childTnLst>
                                    <p:set>
                                      <p:cBhvr>
                                        <p:cTn id="54" dur="1" fill="hold">
                                          <p:stCondLst>
                                            <p:cond delay="0"/>
                                          </p:stCondLst>
                                        </p:cTn>
                                        <p:tgtEl>
                                          <p:spTgt spid="24578">
                                            <p:txEl>
                                              <p:pRg st="8" end="8"/>
                                            </p:txEl>
                                          </p:spTgt>
                                        </p:tgtEl>
                                        <p:attrNameLst>
                                          <p:attrName>style.visibility</p:attrName>
                                        </p:attrNameLst>
                                      </p:cBhvr>
                                      <p:to>
                                        <p:strVal val="visible"/>
                                      </p:to>
                                    </p:set>
                                    <p:anim calcmode="lin" valueType="num">
                                      <p:cBhvr>
                                        <p:cTn id="55" dur="75" fill="hold"/>
                                        <p:tgtEl>
                                          <p:spTgt spid="24578">
                                            <p:txEl>
                                              <p:pRg st="8" end="8"/>
                                            </p:txEl>
                                          </p:spTgt>
                                        </p:tgtEl>
                                        <p:attrNameLst>
                                          <p:attrName>ppt_w</p:attrName>
                                        </p:attrNameLst>
                                      </p:cBhvr>
                                      <p:tavLst>
                                        <p:tav tm="0">
                                          <p:val>
                                            <p:fltVal val="0"/>
                                          </p:val>
                                        </p:tav>
                                        <p:tav tm="100000">
                                          <p:val>
                                            <p:strVal val="#ppt_w"/>
                                          </p:val>
                                        </p:tav>
                                      </p:tavLst>
                                    </p:anim>
                                    <p:anim calcmode="lin" valueType="num">
                                      <p:cBhvr>
                                        <p:cTn id="56" dur="75" fill="hold"/>
                                        <p:tgtEl>
                                          <p:spTgt spid="24578">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bldLvl="5"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3163"/>
            <a:ext cx="6435090" cy="478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5602" name="Rectangle 2"/>
          <p:cNvSpPr>
            <a:spLocks noGrp="1" noChangeArrowheads="1"/>
          </p:cNvSpPr>
          <p:nvPr>
            <p:ph type="title"/>
          </p:nvPr>
        </p:nvSpPr>
        <p:spPr>
          <a:ln/>
        </p:spPr>
        <p:txBody>
          <a:bodyPr/>
          <a:lstStyle/>
          <a:p>
            <a:r>
              <a:rPr lang="en-US" altLang="en-US" dirty="0"/>
              <a:t>Solomon’s Temple</a:t>
            </a:r>
          </a:p>
        </p:txBody>
      </p:sp>
      <p:sp>
        <p:nvSpPr>
          <p:cNvPr id="25603" name="Rectangle 3"/>
          <p:cNvSpPr>
            <a:spLocks noGrp="1" noChangeArrowheads="1"/>
          </p:cNvSpPr>
          <p:nvPr>
            <p:ph type="body" idx="1"/>
          </p:nvPr>
        </p:nvSpPr>
        <p:spPr>
          <a:xfrm>
            <a:off x="6433705" y="1690689"/>
            <a:ext cx="2710295" cy="4126490"/>
          </a:xfrm>
          <a:ln/>
        </p:spPr>
        <p:txBody>
          <a:bodyPr/>
          <a:lstStyle/>
          <a:p>
            <a:pPr>
              <a:tabLst>
                <a:tab pos="754380" algn="l"/>
                <a:tab pos="754380" algn="l"/>
                <a:tab pos="754380" algn="l"/>
                <a:tab pos="754380" algn="l"/>
                <a:tab pos="754380" algn="l"/>
              </a:tabLst>
            </a:pPr>
            <a:r>
              <a:rPr lang="en-US" altLang="en-US" b="1" dirty="0"/>
              <a:t>Jerusalem</a:t>
            </a:r>
            <a:endParaRPr lang="en-US" altLang="en-US" b="1" dirty="0">
              <a:cs typeface="ヒラギノ明朝 ProN W6" charset="0"/>
            </a:endParaRPr>
          </a:p>
          <a:p>
            <a:pPr>
              <a:tabLst>
                <a:tab pos="754380" algn="l"/>
                <a:tab pos="754380" algn="l"/>
                <a:tab pos="754380" algn="l"/>
                <a:tab pos="754380" algn="l"/>
                <a:tab pos="754380" algn="l"/>
              </a:tabLst>
            </a:pPr>
            <a:r>
              <a:rPr lang="en-US" altLang="en-US" dirty="0"/>
              <a:t>Built in c. 9th Century B.C.E.</a:t>
            </a:r>
          </a:p>
          <a:p>
            <a:pPr>
              <a:tabLst>
                <a:tab pos="754380" algn="l"/>
                <a:tab pos="754380" algn="l"/>
                <a:tab pos="754380" algn="l"/>
                <a:tab pos="754380" algn="l"/>
                <a:tab pos="754380" algn="l"/>
              </a:tabLst>
            </a:pPr>
            <a:r>
              <a:rPr lang="en-US" altLang="en-US" dirty="0"/>
              <a:t>Destroyed in 587 B.C.E.</a:t>
            </a:r>
          </a:p>
          <a:p>
            <a:pPr>
              <a:tabLst>
                <a:tab pos="754380" algn="l"/>
                <a:tab pos="754380" algn="l"/>
                <a:tab pos="754380" algn="l"/>
                <a:tab pos="754380" algn="l"/>
                <a:tab pos="754380" algn="l"/>
              </a:tabLst>
            </a:pPr>
            <a:r>
              <a:rPr lang="en-US" altLang="en-US" dirty="0"/>
              <a:t>Rebuilt in 516 B.C.E.</a:t>
            </a:r>
          </a:p>
          <a:p>
            <a:pPr>
              <a:tabLst>
                <a:tab pos="754380" algn="l"/>
                <a:tab pos="754380" algn="l"/>
                <a:tab pos="754380" algn="l"/>
                <a:tab pos="754380" algn="l"/>
                <a:tab pos="754380" algn="l"/>
              </a:tabLst>
            </a:pPr>
            <a:r>
              <a:rPr lang="en-US" altLang="en-US" dirty="0"/>
              <a:t>Destroyed again in 70 C.E.</a:t>
            </a:r>
          </a:p>
        </p:txBody>
      </p:sp>
    </p:spTree>
    <p:extLst>
      <p:ext uri="{BB962C8B-B14F-4D97-AF65-F5344CB8AC3E}">
        <p14:creationId xmlns:p14="http://schemas.microsoft.com/office/powerpoint/2010/main" val="6140952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wipe(left)">
                                      <p:cBhvr>
                                        <p:cTn id="7" dur="500"/>
                                        <p:tgtEl>
                                          <p:spTgt spid="256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wipe(left)">
                                      <p:cBhvr>
                                        <p:cTn id="12"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a:t>
            </a:r>
            <a:endParaRPr lang="en-US" dirty="0"/>
          </a:p>
        </p:txBody>
      </p:sp>
      <p:sp>
        <p:nvSpPr>
          <p:cNvPr id="3" name="Content Placeholder 2"/>
          <p:cNvSpPr>
            <a:spLocks noGrp="1"/>
          </p:cNvSpPr>
          <p:nvPr>
            <p:ph idx="1"/>
          </p:nvPr>
        </p:nvSpPr>
        <p:spPr>
          <a:xfrm>
            <a:off x="138545" y="1399309"/>
            <a:ext cx="9005455" cy="4777654"/>
          </a:xfrm>
        </p:spPr>
        <p:txBody>
          <a:bodyPr>
            <a:normAutofit lnSpcReduction="10000"/>
          </a:bodyPr>
          <a:lstStyle/>
          <a:p>
            <a:r>
              <a:rPr lang="en-US" dirty="0" smtClean="0"/>
              <a:t>Summarize Cornell Notes re: Time of Judges &amp; Kings” &gt; Share</a:t>
            </a:r>
          </a:p>
          <a:p>
            <a:r>
              <a:rPr lang="en-US" dirty="0" smtClean="0"/>
              <a:t>Carefully read and annotate “The Rise and Fall of the Hebrew Kingdom” &gt; Complete the Timeline</a:t>
            </a:r>
          </a:p>
          <a:p>
            <a:r>
              <a:rPr lang="en-US" dirty="0" smtClean="0"/>
              <a:t>Should you finish, read “The Hebrews &amp; Judaism – Result of the Revolt” &gt; Complete Cause and Effect Chart</a:t>
            </a:r>
          </a:p>
          <a:p>
            <a:r>
              <a:rPr lang="en-US" dirty="0" smtClean="0"/>
              <a:t>Submit Your Work</a:t>
            </a:r>
          </a:p>
          <a:p>
            <a:pPr marL="0" indent="0">
              <a:buNone/>
            </a:pPr>
            <a:endParaRPr lang="en-US" dirty="0"/>
          </a:p>
          <a:p>
            <a:r>
              <a:rPr lang="en-US" altLang="en-US" dirty="0">
                <a:latin typeface="Lydian BT"/>
              </a:rPr>
              <a:t>Objectives: Describe the origins of Judaism, including key people, figures, events and concepts; Summarize the history and beliefs of the ancient Hebrews</a:t>
            </a:r>
          </a:p>
          <a:p>
            <a:endParaRPr lang="en-US" dirty="0" smtClean="0"/>
          </a:p>
          <a:p>
            <a:endParaRPr lang="en-US" dirty="0"/>
          </a:p>
        </p:txBody>
      </p:sp>
    </p:spTree>
    <p:extLst>
      <p:ext uri="{BB962C8B-B14F-4D97-AF65-F5344CB8AC3E}">
        <p14:creationId xmlns:p14="http://schemas.microsoft.com/office/powerpoint/2010/main" val="2255595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184958" y="0"/>
            <a:ext cx="7360920" cy="2526030"/>
          </a:xfrm>
        </p:spPr>
        <p:txBody>
          <a:bodyPr anchor="ctr"/>
          <a:lstStyle/>
          <a:p>
            <a:pPr eaLnBrk="1" hangingPunct="1">
              <a:defRPr/>
            </a:pPr>
            <a:r>
              <a:rPr lang="en-US" altLang="en-US" dirty="0" smtClean="0">
                <a:latin typeface="Cochin" charset="0"/>
                <a:cs typeface="Cochin" charset="0"/>
                <a:sym typeface="Cochin" charset="0"/>
              </a:rPr>
              <a:t>The Kingdom Divides</a:t>
            </a:r>
            <a:endParaRPr lang="en-US" altLang="en-US" dirty="0" smtClean="0">
              <a:latin typeface="Cochin" charset="0"/>
              <a:sym typeface="Cochin" charset="0"/>
            </a:endParaRPr>
          </a:p>
        </p:txBody>
      </p:sp>
      <p:sp>
        <p:nvSpPr>
          <p:cNvPr id="27650" name="Rectangle 2"/>
          <p:cNvSpPr>
            <a:spLocks noGrp="1" noChangeArrowheads="1"/>
          </p:cNvSpPr>
          <p:nvPr>
            <p:ph type="body" idx="1"/>
          </p:nvPr>
        </p:nvSpPr>
        <p:spPr>
          <a:xfrm>
            <a:off x="0" y="2133599"/>
            <a:ext cx="9033164" cy="4585855"/>
          </a:xfrm>
        </p:spPr>
        <p:txBody>
          <a:bodyPr>
            <a:normAutofit/>
          </a:bodyPr>
          <a:lstStyle/>
          <a:p>
            <a:pPr>
              <a:defRPr/>
            </a:pPr>
            <a:r>
              <a:rPr lang="en-US" altLang="en-US" dirty="0" smtClean="0">
                <a:latin typeface="Cochin" charset="0"/>
                <a:cs typeface="Cochin" charset="0"/>
                <a:sym typeface="Cochin" charset="0"/>
              </a:rPr>
              <a:t>Complete Timeline &gt; Cornell Notes</a:t>
            </a:r>
          </a:p>
          <a:p>
            <a:pPr eaLnBrk="1" hangingPunct="1">
              <a:defRPr/>
            </a:pPr>
            <a:r>
              <a:rPr lang="en-US" altLang="en-US" dirty="0" smtClean="0">
                <a:latin typeface="Cochin" charset="0"/>
                <a:cs typeface="Cochin" charset="0"/>
                <a:sym typeface="Cochin" charset="0"/>
              </a:rPr>
              <a:t>Essential Question:</a:t>
            </a:r>
            <a:endParaRPr lang="en-US" altLang="en-US" dirty="0" smtClean="0">
              <a:latin typeface="Cochin" charset="0"/>
              <a:sym typeface="Cochin" charset="0"/>
            </a:endParaRPr>
          </a:p>
          <a:p>
            <a:pPr>
              <a:spcBef>
                <a:spcPts val="720"/>
              </a:spcBef>
              <a:defRPr/>
            </a:pPr>
            <a:r>
              <a:rPr lang="en-US" altLang="en-US" dirty="0" smtClean="0">
                <a:latin typeface="Cochin" charset="0"/>
                <a:cs typeface="Cochin" charset="0"/>
                <a:sym typeface="Cochin" charset="0"/>
              </a:rPr>
              <a:t>What was the outcome of the conflict among the Israelites?</a:t>
            </a:r>
          </a:p>
          <a:p>
            <a:pPr marL="0" indent="0">
              <a:spcBef>
                <a:spcPts val="720"/>
              </a:spcBef>
              <a:buNone/>
              <a:defRPr/>
            </a:pPr>
            <a:endParaRPr lang="en-US" altLang="en-US" dirty="0">
              <a:latin typeface="Cochin" charset="0"/>
              <a:cs typeface="Cochin" charset="0"/>
              <a:sym typeface="Cochin" charset="0"/>
            </a:endParaRPr>
          </a:p>
          <a:p>
            <a:pPr marL="0" indent="0">
              <a:spcBef>
                <a:spcPts val="720"/>
              </a:spcBef>
              <a:buNone/>
              <a:defRPr/>
            </a:pPr>
            <a:endParaRPr lang="en-US" altLang="en-US" dirty="0" smtClean="0">
              <a:latin typeface="Cochin" charset="0"/>
              <a:cs typeface="Cochin" charset="0"/>
              <a:sym typeface="Cochin" charset="0"/>
            </a:endParaRPr>
          </a:p>
          <a:p>
            <a:pPr>
              <a:spcBef>
                <a:spcPts val="720"/>
              </a:spcBef>
              <a:defRPr/>
            </a:pPr>
            <a:r>
              <a:rPr lang="en-US" altLang="en-US" dirty="0">
                <a:latin typeface="Lydian BT"/>
              </a:rPr>
              <a:t>Objectives: Describe </a:t>
            </a:r>
            <a:r>
              <a:rPr lang="en-US" altLang="en-US" dirty="0" smtClean="0">
                <a:latin typeface="Lydian BT"/>
              </a:rPr>
              <a:t>key </a:t>
            </a:r>
            <a:r>
              <a:rPr lang="en-US" altLang="en-US" dirty="0">
                <a:latin typeface="Lydian BT"/>
              </a:rPr>
              <a:t>people, figures, events and </a:t>
            </a:r>
            <a:r>
              <a:rPr lang="en-US" altLang="en-US" dirty="0" smtClean="0">
                <a:latin typeface="Lydian BT"/>
              </a:rPr>
              <a:t>concepts; </a:t>
            </a:r>
            <a:r>
              <a:rPr lang="en-US" altLang="en-US" dirty="0">
                <a:latin typeface="Lydian BT"/>
              </a:rPr>
              <a:t>Summarize the history and beliefs of the ancient Hebrews</a:t>
            </a:r>
          </a:p>
          <a:p>
            <a:pPr>
              <a:spcBef>
                <a:spcPts val="720"/>
              </a:spcBef>
              <a:defRPr/>
            </a:pPr>
            <a:endParaRPr lang="en-US" altLang="en-US" dirty="0" smtClean="0">
              <a:latin typeface="Cochin" charset="0"/>
              <a:sym typeface="Cochin" charset="0"/>
            </a:endParaRPr>
          </a:p>
        </p:txBody>
      </p:sp>
    </p:spTree>
    <p:extLst>
      <p:ext uri="{BB962C8B-B14F-4D97-AF65-F5344CB8AC3E}">
        <p14:creationId xmlns:p14="http://schemas.microsoft.com/office/powerpoint/2010/main" val="2815263216"/>
      </p:ext>
    </p:extLst>
  </p:cSld>
  <p:clrMapOvr>
    <a:masterClrMapping/>
  </p:clrMapOvr>
  <p:transition spd="med">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2698" y="-333548"/>
            <a:ext cx="9418320" cy="2194560"/>
          </a:xfrm>
        </p:spPr>
        <p:txBody>
          <a:bodyPr anchor="ctr"/>
          <a:lstStyle/>
          <a:p>
            <a:pPr eaLnBrk="1" hangingPunct="1"/>
            <a:r>
              <a:rPr lang="en-US" altLang="en-US" dirty="0" smtClean="0">
                <a:latin typeface="Cochin" charset="0"/>
                <a:cs typeface="Cochin" charset="0"/>
                <a:sym typeface="Cochin" charset="0"/>
              </a:rPr>
              <a:t>Israel and Judah</a:t>
            </a:r>
            <a:endParaRPr lang="en-US" altLang="en-US" dirty="0" smtClean="0">
              <a:latin typeface="Cochin" charset="0"/>
              <a:sym typeface="Cochin" charset="0"/>
            </a:endParaRPr>
          </a:p>
        </p:txBody>
      </p:sp>
      <p:sp>
        <p:nvSpPr>
          <p:cNvPr id="28674" name="Rectangle 2"/>
          <p:cNvSpPr>
            <a:spLocks noGrp="1" noChangeArrowheads="1"/>
          </p:cNvSpPr>
          <p:nvPr>
            <p:ph type="body" idx="1"/>
          </p:nvPr>
        </p:nvSpPr>
        <p:spPr>
          <a:xfrm>
            <a:off x="571500" y="1233055"/>
            <a:ext cx="8364682" cy="5693525"/>
          </a:xfrm>
        </p:spPr>
        <p:txBody>
          <a:bodyPr anchor="t">
            <a:normAutofit/>
          </a:bodyPr>
          <a:lstStyle/>
          <a:p>
            <a:pPr eaLnBrk="1" hangingPunct="1">
              <a:lnSpc>
                <a:spcPct val="90000"/>
              </a:lnSpc>
              <a:buClr>
                <a:srgbClr val="000000"/>
              </a:buClr>
              <a:buFont typeface="Arial" panose="020B0604020202020204" pitchFamily="34" charset="0"/>
              <a:buChar char="•"/>
            </a:pPr>
            <a:r>
              <a:rPr lang="en-US" altLang="en-US" sz="3200" dirty="0" smtClean="0">
                <a:solidFill>
                  <a:srgbClr val="FF0000"/>
                </a:solidFill>
                <a:latin typeface="Cochin" charset="0"/>
                <a:cs typeface="Cochin" charset="0"/>
                <a:sym typeface="Cochin" charset="0"/>
              </a:rPr>
              <a:t>Solomon died in 922 B.C.E.</a:t>
            </a:r>
            <a:endParaRPr lang="en-US" altLang="en-US" sz="3200" dirty="0" smtClean="0">
              <a:solidFill>
                <a:srgbClr val="FF0000"/>
              </a:solidFill>
              <a:latin typeface="Cochin" charset="0"/>
              <a:sym typeface="Cochin" charset="0"/>
            </a:endParaRPr>
          </a:p>
          <a:p>
            <a:pPr lvl="1">
              <a:spcBef>
                <a:spcPts val="630"/>
              </a:spcBef>
              <a:buClr>
                <a:srgbClr val="000000"/>
              </a:buClr>
            </a:pPr>
            <a:r>
              <a:rPr lang="en-US" altLang="en-US" sz="3200" dirty="0" smtClean="0">
                <a:latin typeface="Cochin" charset="0"/>
                <a:cs typeface="Cochin" charset="0"/>
                <a:sym typeface="Cochin" charset="0"/>
              </a:rPr>
              <a:t>Succeeded by </a:t>
            </a:r>
            <a:r>
              <a:rPr lang="en-US" altLang="en-US" sz="3200" dirty="0" smtClean="0">
                <a:solidFill>
                  <a:srgbClr val="FF0000"/>
                </a:solidFill>
                <a:latin typeface="Cochin" charset="0"/>
                <a:cs typeface="Cochin" charset="0"/>
                <a:sym typeface="Cochin" charset="0"/>
              </a:rPr>
              <a:t>son</a:t>
            </a:r>
            <a:r>
              <a:rPr lang="en-US" altLang="en-US" sz="3200" dirty="0" smtClean="0">
                <a:latin typeface="Cochin" charset="0"/>
                <a:cs typeface="Cochin" charset="0"/>
                <a:sym typeface="Cochin" charset="0"/>
              </a:rPr>
              <a:t> who </a:t>
            </a:r>
            <a:r>
              <a:rPr lang="en-US" altLang="en-US" sz="3200" dirty="0" smtClean="0">
                <a:solidFill>
                  <a:srgbClr val="FF0000"/>
                </a:solidFill>
                <a:latin typeface="Cochin" charset="0"/>
                <a:cs typeface="Cochin" charset="0"/>
                <a:sym typeface="Cochin" charset="0"/>
              </a:rPr>
              <a:t>faced rebellion</a:t>
            </a:r>
            <a:endParaRPr lang="en-US" altLang="en-US" sz="3200" dirty="0" smtClean="0">
              <a:solidFill>
                <a:srgbClr val="FF0000"/>
              </a:solidFill>
              <a:latin typeface="Cochin" charset="0"/>
              <a:sym typeface="Cochin" charset="0"/>
            </a:endParaRPr>
          </a:p>
          <a:p>
            <a:pPr lvl="1">
              <a:spcBef>
                <a:spcPts val="630"/>
              </a:spcBef>
              <a:buClr>
                <a:srgbClr val="000000"/>
              </a:buClr>
            </a:pPr>
            <a:r>
              <a:rPr lang="en-US" altLang="en-US" sz="3200" dirty="0" smtClean="0">
                <a:latin typeface="Cochin" charset="0"/>
                <a:cs typeface="Cochin" charset="0"/>
                <a:sym typeface="Cochin" charset="0"/>
              </a:rPr>
              <a:t>Northern tribes demanded less taxes, and an end to forced labor</a:t>
            </a:r>
            <a:endParaRPr lang="en-US" altLang="en-US" sz="3200" dirty="0" smtClean="0">
              <a:latin typeface="Cochin" charset="0"/>
              <a:sym typeface="Cochin" charset="0"/>
            </a:endParaRPr>
          </a:p>
          <a:p>
            <a:pPr>
              <a:spcBef>
                <a:spcPts val="720"/>
              </a:spcBef>
              <a:buClr>
                <a:srgbClr val="000000"/>
              </a:buClr>
            </a:pPr>
            <a:r>
              <a:rPr lang="en-US" altLang="en-US" sz="3200" dirty="0" smtClean="0">
                <a:solidFill>
                  <a:srgbClr val="FF0000"/>
                </a:solidFill>
                <a:latin typeface="Cochin" charset="0"/>
                <a:cs typeface="Cochin" charset="0"/>
                <a:sym typeface="Cochin" charset="0"/>
              </a:rPr>
              <a:t>Kingdom split </a:t>
            </a:r>
            <a:r>
              <a:rPr lang="en-US" altLang="en-US" sz="3200" dirty="0" smtClean="0">
                <a:latin typeface="Cochin" charset="0"/>
                <a:cs typeface="Cochin" charset="0"/>
                <a:sym typeface="Cochin" charset="0"/>
              </a:rPr>
              <a:t>into </a:t>
            </a:r>
            <a:r>
              <a:rPr lang="en-US" altLang="en-US" sz="3200" dirty="0" smtClean="0">
                <a:solidFill>
                  <a:srgbClr val="FF0000"/>
                </a:solidFill>
                <a:latin typeface="Cochin" charset="0"/>
                <a:cs typeface="Cochin" charset="0"/>
                <a:sym typeface="Cochin" charset="0"/>
              </a:rPr>
              <a:t>northern Israel </a:t>
            </a:r>
            <a:r>
              <a:rPr lang="en-US" altLang="en-US" sz="3200" dirty="0" smtClean="0">
                <a:latin typeface="Cochin" charset="0"/>
                <a:cs typeface="Cochin" charset="0"/>
                <a:sym typeface="Cochin" charset="0"/>
              </a:rPr>
              <a:t>and </a:t>
            </a:r>
            <a:r>
              <a:rPr lang="en-US" altLang="en-US" sz="3200" dirty="0" smtClean="0">
                <a:solidFill>
                  <a:srgbClr val="FF0000"/>
                </a:solidFill>
                <a:latin typeface="Cochin" charset="0"/>
                <a:cs typeface="Cochin" charset="0"/>
                <a:sym typeface="Cochin" charset="0"/>
              </a:rPr>
              <a:t>southern Judah</a:t>
            </a:r>
            <a:endParaRPr lang="en-US" altLang="en-US" sz="3200" dirty="0" smtClean="0">
              <a:solidFill>
                <a:srgbClr val="FF0000"/>
              </a:solidFill>
              <a:latin typeface="Cochin" charset="0"/>
              <a:sym typeface="Cochin" charset="0"/>
            </a:endParaRPr>
          </a:p>
          <a:p>
            <a:pPr lvl="1">
              <a:spcBef>
                <a:spcPts val="630"/>
              </a:spcBef>
              <a:buClr>
                <a:srgbClr val="000000"/>
              </a:buClr>
            </a:pPr>
            <a:r>
              <a:rPr lang="en-US" altLang="en-US" sz="3200" dirty="0" smtClean="0">
                <a:solidFill>
                  <a:srgbClr val="FF0000"/>
                </a:solidFill>
                <a:latin typeface="Cochin" charset="0"/>
                <a:cs typeface="Cochin" charset="0"/>
                <a:sym typeface="Cochin" charset="0"/>
              </a:rPr>
              <a:t>Judah</a:t>
            </a:r>
            <a:r>
              <a:rPr lang="en-US" altLang="en-US" sz="3200" dirty="0" smtClean="0">
                <a:latin typeface="Cochin" charset="0"/>
                <a:cs typeface="Cochin" charset="0"/>
                <a:sym typeface="Cochin" charset="0"/>
              </a:rPr>
              <a:t> included the city of </a:t>
            </a:r>
            <a:r>
              <a:rPr lang="en-US" altLang="en-US" sz="3200" dirty="0" smtClean="0">
                <a:solidFill>
                  <a:srgbClr val="FF0000"/>
                </a:solidFill>
                <a:latin typeface="Cochin" charset="0"/>
                <a:cs typeface="Cochin" charset="0"/>
                <a:sym typeface="Cochin" charset="0"/>
              </a:rPr>
              <a:t>Jerusalem</a:t>
            </a:r>
            <a:endParaRPr lang="en-US" altLang="en-US" sz="3200" dirty="0" smtClean="0">
              <a:solidFill>
                <a:srgbClr val="FF0000"/>
              </a:solidFill>
              <a:latin typeface="Cochin" charset="0"/>
              <a:sym typeface="Cochin" charset="0"/>
            </a:endParaRPr>
          </a:p>
          <a:p>
            <a:pPr lvl="1">
              <a:spcBef>
                <a:spcPts val="630"/>
              </a:spcBef>
              <a:buClr>
                <a:srgbClr val="000000"/>
              </a:buClr>
            </a:pPr>
            <a:r>
              <a:rPr lang="en-US" altLang="en-US" sz="3200" dirty="0" smtClean="0">
                <a:latin typeface="Cochin" charset="0"/>
                <a:cs typeface="Cochin" charset="0"/>
                <a:sym typeface="Cochin" charset="0"/>
              </a:rPr>
              <a:t>Words Judaism and Jews came from the name Judah</a:t>
            </a:r>
            <a:endParaRPr lang="en-US" altLang="en-US" sz="3200" dirty="0" smtClean="0">
              <a:latin typeface="Cochin" charset="0"/>
              <a:sym typeface="Cochin" charset="0"/>
            </a:endParaRPr>
          </a:p>
          <a:p>
            <a:pPr>
              <a:spcBef>
                <a:spcPts val="720"/>
              </a:spcBef>
              <a:buClr>
                <a:srgbClr val="000000"/>
              </a:buClr>
            </a:pPr>
            <a:r>
              <a:rPr lang="en-US" altLang="en-US" sz="3200" dirty="0" smtClean="0">
                <a:solidFill>
                  <a:srgbClr val="FF0000"/>
                </a:solidFill>
                <a:latin typeface="Cochin" charset="0"/>
                <a:cs typeface="Cochin" charset="0"/>
                <a:sym typeface="Cochin" charset="0"/>
              </a:rPr>
              <a:t>Two kingdoms lasted about 200 years</a:t>
            </a:r>
            <a:endParaRPr lang="en-US" altLang="en-US" sz="3200" dirty="0" smtClean="0">
              <a:solidFill>
                <a:srgbClr val="FF0000"/>
              </a:solidFill>
              <a:latin typeface="Cochin" charset="0"/>
              <a:sym typeface="Cochin" charset="0"/>
            </a:endParaRPr>
          </a:p>
        </p:txBody>
      </p:sp>
    </p:spTree>
    <p:extLst>
      <p:ext uri="{BB962C8B-B14F-4D97-AF65-F5344CB8AC3E}">
        <p14:creationId xmlns:p14="http://schemas.microsoft.com/office/powerpoint/2010/main" val="330623812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additive="base">
                                        <p:cTn id="7" dur="500" fill="hold"/>
                                        <p:tgtEl>
                                          <p:spTgt spid="28673"/>
                                        </p:tgtEl>
                                        <p:attrNameLst>
                                          <p:attrName>ppt_x</p:attrName>
                                        </p:attrNameLst>
                                      </p:cBhvr>
                                      <p:tavLst>
                                        <p:tav tm="0">
                                          <p:val>
                                            <p:strVal val="0-#ppt_w/2"/>
                                          </p:val>
                                        </p:tav>
                                        <p:tav tm="100000">
                                          <p:val>
                                            <p:strVal val="#ppt_x"/>
                                          </p:val>
                                        </p:tav>
                                      </p:tavLst>
                                    </p:anim>
                                    <p:anim calcmode="lin" valueType="num">
                                      <p:cBhvr additive="base">
                                        <p:cTn id="8" dur="500" fill="hold"/>
                                        <p:tgtEl>
                                          <p:spTgt spid="286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58830633" presetClass="entr" presetSubtype="0" fill="hold" grpId="0" nodeType="clickEffect">
                                  <p:stCondLst>
                                    <p:cond delay="0"/>
                                  </p:stCondLst>
                                  <p:childTnLst>
                                    <p:set>
                                      <p:cBhvr>
                                        <p:cTn id="12" dur="1" fill="hold">
                                          <p:stCondLst>
                                            <p:cond delay="499"/>
                                          </p:stCondLst>
                                        </p:cTn>
                                        <p:tgtEl>
                                          <p:spTgt spid="2867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558830633" presetClass="entr" presetSubtype="0" fill="hold" grpId="0" nodeType="clickEffect">
                                  <p:stCondLst>
                                    <p:cond delay="0"/>
                                  </p:stCondLst>
                                  <p:childTnLst>
                                    <p:set>
                                      <p:cBhvr>
                                        <p:cTn id="16" dur="1" fill="hold">
                                          <p:stCondLst>
                                            <p:cond delay="499"/>
                                          </p:stCondLst>
                                        </p:cTn>
                                        <p:tgtEl>
                                          <p:spTgt spid="28674">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558830633" presetClass="entr" presetSubtype="0" fill="hold" grpId="0" nodeType="clickEffect">
                                  <p:stCondLst>
                                    <p:cond delay="0"/>
                                  </p:stCondLst>
                                  <p:childTnLst>
                                    <p:set>
                                      <p:cBhvr>
                                        <p:cTn id="20" dur="1" fill="hold">
                                          <p:stCondLst>
                                            <p:cond delay="499"/>
                                          </p:stCondLst>
                                        </p:cTn>
                                        <p:tgtEl>
                                          <p:spTgt spid="28674">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558830633" presetClass="entr" presetSubtype="0" fill="hold" grpId="0" nodeType="clickEffect">
                                  <p:stCondLst>
                                    <p:cond delay="0"/>
                                  </p:stCondLst>
                                  <p:childTnLst>
                                    <p:set>
                                      <p:cBhvr>
                                        <p:cTn id="24" dur="1" fill="hold">
                                          <p:stCondLst>
                                            <p:cond delay="499"/>
                                          </p:stCondLst>
                                        </p:cTn>
                                        <p:tgtEl>
                                          <p:spTgt spid="28674">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558830633" presetClass="entr" presetSubtype="0" fill="hold" grpId="0" nodeType="clickEffect">
                                  <p:stCondLst>
                                    <p:cond delay="0"/>
                                  </p:stCondLst>
                                  <p:childTnLst>
                                    <p:set>
                                      <p:cBhvr>
                                        <p:cTn id="28" dur="1" fill="hold">
                                          <p:stCondLst>
                                            <p:cond delay="499"/>
                                          </p:stCondLst>
                                        </p:cTn>
                                        <p:tgtEl>
                                          <p:spTgt spid="28674">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558830633" presetClass="entr" presetSubtype="0" fill="hold" grpId="0" nodeType="clickEffect">
                                  <p:stCondLst>
                                    <p:cond delay="0"/>
                                  </p:stCondLst>
                                  <p:childTnLst>
                                    <p:set>
                                      <p:cBhvr>
                                        <p:cTn id="32" dur="1" fill="hold">
                                          <p:stCondLst>
                                            <p:cond delay="499"/>
                                          </p:stCondLst>
                                        </p:cTn>
                                        <p:tgtEl>
                                          <p:spTgt spid="28674">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558830633" presetClass="entr" presetSubtype="0" fill="hold" grpId="0" nodeType="clickEffect">
                                  <p:stCondLst>
                                    <p:cond delay="0"/>
                                  </p:stCondLst>
                                  <p:childTnLst>
                                    <p:set>
                                      <p:cBhvr>
                                        <p:cTn id="36" dur="1" fill="hold">
                                          <p:stCondLst>
                                            <p:cond delay="499"/>
                                          </p:stCondLst>
                                        </p:cTn>
                                        <p:tgtEl>
                                          <p:spTgt spid="286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utoUpdateAnimBg="0"/>
      <p:bldP spid="28674" grpId="0" build="p" bldLvl="5"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 y="1655922"/>
            <a:ext cx="342900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698" name="Rectangle 2"/>
          <p:cNvSpPr>
            <a:spLocks noGrp="1" noChangeArrowheads="1"/>
          </p:cNvSpPr>
          <p:nvPr>
            <p:ph type="title"/>
          </p:nvPr>
        </p:nvSpPr>
        <p:spPr>
          <a:xfrm>
            <a:off x="348615" y="-224444"/>
            <a:ext cx="8726978" cy="2286000"/>
          </a:xfrm>
        </p:spPr>
        <p:txBody>
          <a:bodyPr anchor="ctr">
            <a:normAutofit/>
          </a:bodyPr>
          <a:lstStyle/>
          <a:p>
            <a:pPr eaLnBrk="1" hangingPunct="1"/>
            <a:r>
              <a:rPr lang="en-US" altLang="en-US" sz="4000" dirty="0" smtClean="0">
                <a:latin typeface="Cochin" charset="0"/>
                <a:cs typeface="Cochin" charset="0"/>
                <a:sym typeface="Cochin" charset="0"/>
              </a:rPr>
              <a:t>Assyrians and Babylonians Strike</a:t>
            </a:r>
            <a:br>
              <a:rPr lang="en-US" altLang="en-US" sz="4000" dirty="0" smtClean="0">
                <a:latin typeface="Cochin" charset="0"/>
                <a:cs typeface="Cochin" charset="0"/>
                <a:sym typeface="Cochin" charset="0"/>
              </a:rPr>
            </a:br>
            <a:r>
              <a:rPr lang="en-US" altLang="en-US" sz="4000" dirty="0" smtClean="0">
                <a:latin typeface="Cochin" charset="0"/>
                <a:cs typeface="Cochin" charset="0"/>
                <a:sym typeface="Cochin" charset="0"/>
              </a:rPr>
              <a:t>Review your Timeline – Significance?</a:t>
            </a:r>
            <a:endParaRPr lang="en-US" altLang="en-US" sz="4000" dirty="0" smtClean="0">
              <a:latin typeface="Cochin" charset="0"/>
              <a:sym typeface="Cochin" charset="0"/>
            </a:endParaRPr>
          </a:p>
        </p:txBody>
      </p:sp>
      <p:sp>
        <p:nvSpPr>
          <p:cNvPr id="29699" name="Rectangle 3"/>
          <p:cNvSpPr>
            <a:spLocks noGrp="1" noChangeArrowheads="1"/>
          </p:cNvSpPr>
          <p:nvPr>
            <p:ph type="body" idx="1"/>
          </p:nvPr>
        </p:nvSpPr>
        <p:spPr>
          <a:xfrm>
            <a:off x="3897630" y="1645920"/>
            <a:ext cx="4926330" cy="5086350"/>
          </a:xfrm>
        </p:spPr>
        <p:txBody>
          <a:bodyPr anchor="t"/>
          <a:lstStyle/>
          <a:p>
            <a:pPr eaLnBrk="1" hangingPunct="1">
              <a:lnSpc>
                <a:spcPct val="90000"/>
              </a:lnSpc>
              <a:buClr>
                <a:srgbClr val="000000"/>
              </a:buClr>
              <a:buFont typeface="Arial" panose="020B0604020202020204" pitchFamily="34" charset="0"/>
              <a:buChar char="•"/>
            </a:pPr>
            <a:r>
              <a:rPr lang="en-US" altLang="en-US" sz="2160" dirty="0">
                <a:latin typeface="Cochin" charset="0"/>
                <a:cs typeface="Cochin" charset="0"/>
                <a:sym typeface="Cochin" charset="0"/>
              </a:rPr>
              <a:t>By </a:t>
            </a:r>
            <a:r>
              <a:rPr lang="en-US" altLang="en-US" sz="2160" dirty="0">
                <a:solidFill>
                  <a:srgbClr val="FF0000"/>
                </a:solidFill>
                <a:latin typeface="Cochin" charset="0"/>
                <a:cs typeface="Cochin" charset="0"/>
                <a:sym typeface="Cochin" charset="0"/>
              </a:rPr>
              <a:t>738 B.C.E., Assyrians </a:t>
            </a:r>
            <a:r>
              <a:rPr lang="en-US" altLang="en-US" sz="2160" dirty="0">
                <a:latin typeface="Cochin" charset="0"/>
                <a:cs typeface="Cochin" charset="0"/>
                <a:sym typeface="Cochin" charset="0"/>
              </a:rPr>
              <a:t>were </a:t>
            </a:r>
            <a:r>
              <a:rPr lang="en-US" altLang="en-US" sz="2160" dirty="0">
                <a:solidFill>
                  <a:srgbClr val="FF0000"/>
                </a:solidFill>
                <a:latin typeface="Cochin" charset="0"/>
                <a:cs typeface="Cochin" charset="0"/>
                <a:sym typeface="Cochin" charset="0"/>
              </a:rPr>
              <a:t>forcing</a:t>
            </a:r>
            <a:r>
              <a:rPr lang="en-US" altLang="en-US" sz="2160" dirty="0">
                <a:latin typeface="Cochin" charset="0"/>
                <a:cs typeface="Cochin" charset="0"/>
                <a:sym typeface="Cochin" charset="0"/>
              </a:rPr>
              <a:t> both kingdoms </a:t>
            </a:r>
            <a:r>
              <a:rPr lang="en-US" altLang="en-US" sz="2160" dirty="0">
                <a:solidFill>
                  <a:srgbClr val="FF0000"/>
                </a:solidFill>
                <a:latin typeface="Cochin" charset="0"/>
                <a:cs typeface="Cochin" charset="0"/>
                <a:sym typeface="Cochin" charset="0"/>
              </a:rPr>
              <a:t>to pay tribute</a:t>
            </a:r>
            <a:endParaRPr lang="en-US" altLang="en-US" sz="2160" dirty="0">
              <a:solidFill>
                <a:srgbClr val="FF0000"/>
              </a:solidFill>
              <a:latin typeface="Cochin" charset="0"/>
              <a:sym typeface="Cochin" charset="0"/>
            </a:endParaRPr>
          </a:p>
          <a:p>
            <a:pPr>
              <a:spcBef>
                <a:spcPts val="720"/>
              </a:spcBef>
              <a:buClr>
                <a:srgbClr val="000000"/>
              </a:buClr>
            </a:pPr>
            <a:r>
              <a:rPr lang="en-US" altLang="en-US" sz="2160" dirty="0">
                <a:solidFill>
                  <a:srgbClr val="FF0000"/>
                </a:solidFill>
                <a:latin typeface="Cochin" charset="0"/>
                <a:cs typeface="Cochin" charset="0"/>
                <a:sym typeface="Cochin" charset="0"/>
              </a:rPr>
              <a:t>Assyria </a:t>
            </a:r>
            <a:r>
              <a:rPr lang="en-US" altLang="en-US" sz="2160" dirty="0">
                <a:latin typeface="Cochin" charset="0"/>
                <a:cs typeface="Cochin" charset="0"/>
                <a:sym typeface="Cochin" charset="0"/>
              </a:rPr>
              <a:t>conquered and </a:t>
            </a:r>
            <a:r>
              <a:rPr lang="en-US" altLang="en-US" sz="2160" dirty="0">
                <a:solidFill>
                  <a:srgbClr val="FF0000"/>
                </a:solidFill>
                <a:latin typeface="Cochin" charset="0"/>
                <a:cs typeface="Cochin" charset="0"/>
                <a:sym typeface="Cochin" charset="0"/>
              </a:rPr>
              <a:t>ended the Kingdom of Israel in 722 B.C.E.</a:t>
            </a:r>
            <a:endParaRPr lang="en-US" altLang="en-US" sz="2160" dirty="0">
              <a:solidFill>
                <a:srgbClr val="FF0000"/>
              </a:solidFill>
              <a:latin typeface="Cochin" charset="0"/>
              <a:sym typeface="Cochin" charset="0"/>
            </a:endParaRPr>
          </a:p>
          <a:p>
            <a:pPr>
              <a:spcBef>
                <a:spcPts val="720"/>
              </a:spcBef>
              <a:buClr>
                <a:srgbClr val="000000"/>
              </a:buClr>
            </a:pPr>
            <a:r>
              <a:rPr lang="en-US" altLang="en-US" sz="2160" dirty="0">
                <a:solidFill>
                  <a:srgbClr val="FF0000"/>
                </a:solidFill>
                <a:latin typeface="Cochin" charset="0"/>
                <a:cs typeface="Cochin" charset="0"/>
                <a:sym typeface="Cochin" charset="0"/>
              </a:rPr>
              <a:t>Assyrian Empire fell by 609 B.C.E</a:t>
            </a:r>
            <a:r>
              <a:rPr lang="en-US" altLang="en-US" sz="2160" dirty="0">
                <a:latin typeface="Cochin" charset="0"/>
                <a:cs typeface="Cochin" charset="0"/>
                <a:sym typeface="Cochin" charset="0"/>
              </a:rPr>
              <a:t>.</a:t>
            </a:r>
            <a:endParaRPr lang="en-US" altLang="en-US" sz="2160" dirty="0">
              <a:latin typeface="Cochin" charset="0"/>
              <a:sym typeface="Cochin" charset="0"/>
            </a:endParaRPr>
          </a:p>
          <a:p>
            <a:pPr lvl="1">
              <a:spcBef>
                <a:spcPts val="630"/>
              </a:spcBef>
              <a:buClr>
                <a:srgbClr val="000000"/>
              </a:buClr>
            </a:pPr>
            <a:r>
              <a:rPr lang="en-US" altLang="en-US" sz="2160" dirty="0">
                <a:latin typeface="Cochin" charset="0"/>
                <a:cs typeface="Cochin" charset="0"/>
                <a:sym typeface="Cochin" charset="0"/>
              </a:rPr>
              <a:t>Large parts of </a:t>
            </a:r>
            <a:r>
              <a:rPr lang="en-US" altLang="en-US" sz="2160" dirty="0">
                <a:solidFill>
                  <a:srgbClr val="FF0000"/>
                </a:solidFill>
                <a:latin typeface="Cochin" charset="0"/>
                <a:cs typeface="Cochin" charset="0"/>
                <a:sym typeface="Cochin" charset="0"/>
              </a:rPr>
              <a:t>empire conquered by</a:t>
            </a:r>
            <a:r>
              <a:rPr lang="en-US" altLang="en-US" sz="2160" dirty="0">
                <a:latin typeface="Cochin" charset="0"/>
                <a:cs typeface="Cochin" charset="0"/>
                <a:sym typeface="Cochin" charset="0"/>
              </a:rPr>
              <a:t> the </a:t>
            </a:r>
            <a:r>
              <a:rPr lang="en-US" altLang="en-US" sz="2160" dirty="0">
                <a:solidFill>
                  <a:srgbClr val="FF0000"/>
                </a:solidFill>
                <a:latin typeface="Cochin" charset="0"/>
                <a:cs typeface="Cochin" charset="0"/>
                <a:sym typeface="Cochin" charset="0"/>
              </a:rPr>
              <a:t>Babylonians</a:t>
            </a:r>
            <a:r>
              <a:rPr lang="en-US" altLang="en-US" sz="2160" dirty="0">
                <a:latin typeface="Cochin" charset="0"/>
                <a:cs typeface="Cochin" charset="0"/>
                <a:sym typeface="Cochin" charset="0"/>
              </a:rPr>
              <a:t> around </a:t>
            </a:r>
            <a:r>
              <a:rPr lang="en-US" altLang="en-US" sz="2160" dirty="0">
                <a:solidFill>
                  <a:srgbClr val="FF0000"/>
                </a:solidFill>
                <a:latin typeface="Cochin" charset="0"/>
                <a:cs typeface="Cochin" charset="0"/>
                <a:sym typeface="Cochin" charset="0"/>
              </a:rPr>
              <a:t>612 B.C.E.</a:t>
            </a:r>
            <a:endParaRPr lang="en-US" altLang="en-US" sz="2160" dirty="0">
              <a:solidFill>
                <a:srgbClr val="FF0000"/>
              </a:solidFill>
              <a:latin typeface="Cochin" charset="0"/>
              <a:sym typeface="Cochin" charset="0"/>
            </a:endParaRPr>
          </a:p>
          <a:p>
            <a:pPr>
              <a:spcBef>
                <a:spcPts val="720"/>
              </a:spcBef>
              <a:buClr>
                <a:srgbClr val="000000"/>
              </a:buClr>
            </a:pPr>
            <a:r>
              <a:rPr lang="en-US" altLang="en-US" sz="2160" dirty="0">
                <a:solidFill>
                  <a:srgbClr val="FF0000"/>
                </a:solidFill>
                <a:latin typeface="Cochin" charset="0"/>
                <a:cs typeface="Cochin" charset="0"/>
                <a:sym typeface="Cochin" charset="0"/>
              </a:rPr>
              <a:t>Babylonia’s</a:t>
            </a:r>
            <a:r>
              <a:rPr lang="en-US" altLang="en-US" sz="2160" dirty="0">
                <a:latin typeface="Cochin" charset="0"/>
                <a:cs typeface="Cochin" charset="0"/>
                <a:sym typeface="Cochin" charset="0"/>
              </a:rPr>
              <a:t> King Nebuchadnezzar </a:t>
            </a:r>
            <a:r>
              <a:rPr lang="en-US" altLang="en-US" sz="2160" dirty="0">
                <a:solidFill>
                  <a:srgbClr val="FF0000"/>
                </a:solidFill>
                <a:latin typeface="Cochin" charset="0"/>
                <a:cs typeface="Cochin" charset="0"/>
                <a:sym typeface="Cochin" charset="0"/>
              </a:rPr>
              <a:t>captured Jerusalem</a:t>
            </a:r>
            <a:r>
              <a:rPr lang="en-US" altLang="en-US" sz="2610" dirty="0">
                <a:solidFill>
                  <a:srgbClr val="FF0000"/>
                </a:solidFill>
                <a:latin typeface="Cochin" charset="0"/>
                <a:cs typeface="Cochin" charset="0"/>
                <a:sym typeface="Cochin" charset="0"/>
              </a:rPr>
              <a:t> </a:t>
            </a:r>
            <a:r>
              <a:rPr lang="en-US" altLang="en-US" sz="2160" dirty="0">
                <a:solidFill>
                  <a:srgbClr val="FF0000"/>
                </a:solidFill>
                <a:latin typeface="Cochin" charset="0"/>
                <a:cs typeface="Cochin" charset="0"/>
                <a:sym typeface="Cochin" charset="0"/>
              </a:rPr>
              <a:t>in 586 B.C.E.</a:t>
            </a:r>
            <a:endParaRPr lang="en-US" altLang="en-US" sz="2160" dirty="0">
              <a:solidFill>
                <a:srgbClr val="FF0000"/>
              </a:solidFill>
              <a:latin typeface="Cochin" charset="0"/>
              <a:sym typeface="Cochin" charset="0"/>
            </a:endParaRPr>
          </a:p>
          <a:p>
            <a:pPr lvl="1">
              <a:spcBef>
                <a:spcPts val="630"/>
              </a:spcBef>
              <a:buClr>
                <a:srgbClr val="000000"/>
              </a:buClr>
            </a:pPr>
            <a:r>
              <a:rPr lang="en-US" altLang="en-US" sz="2160" dirty="0">
                <a:solidFill>
                  <a:srgbClr val="FF0000"/>
                </a:solidFill>
                <a:latin typeface="Cochin" charset="0"/>
                <a:cs typeface="Cochin" charset="0"/>
                <a:sym typeface="Cochin" charset="0"/>
              </a:rPr>
              <a:t>Babylonians destroyed Solomon’s Temple</a:t>
            </a:r>
            <a:endParaRPr lang="en-US" altLang="en-US" sz="2160" dirty="0">
              <a:solidFill>
                <a:srgbClr val="FF0000"/>
              </a:solidFill>
              <a:latin typeface="Cochin" charset="0"/>
              <a:sym typeface="Cochin" charset="0"/>
            </a:endParaRPr>
          </a:p>
          <a:p>
            <a:pPr lvl="1">
              <a:spcBef>
                <a:spcPts val="630"/>
              </a:spcBef>
              <a:buClr>
                <a:srgbClr val="000000"/>
              </a:buClr>
            </a:pPr>
            <a:r>
              <a:rPr lang="en-US" altLang="en-US" sz="2160" dirty="0">
                <a:solidFill>
                  <a:srgbClr val="FF0000"/>
                </a:solidFill>
                <a:latin typeface="Cochin" charset="0"/>
                <a:cs typeface="Cochin" charset="0"/>
                <a:sym typeface="Cochin" charset="0"/>
              </a:rPr>
              <a:t>Took thousands of enslaved Jews to Babylon</a:t>
            </a:r>
            <a:endParaRPr lang="en-US" altLang="en-US" sz="2160" dirty="0">
              <a:solidFill>
                <a:srgbClr val="FF0000"/>
              </a:solidFill>
              <a:latin typeface="Cochin" charset="0"/>
              <a:sym typeface="Cochin" charset="0"/>
            </a:endParaRPr>
          </a:p>
        </p:txBody>
      </p:sp>
    </p:spTree>
    <p:extLst>
      <p:ext uri="{BB962C8B-B14F-4D97-AF65-F5344CB8AC3E}">
        <p14:creationId xmlns:p14="http://schemas.microsoft.com/office/powerpoint/2010/main" val="135413966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down)">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9697"/>
                                        </p:tgtEl>
                                        <p:attrNameLst>
                                          <p:attrName>style.visibility</p:attrName>
                                        </p:attrNameLst>
                                      </p:cBhvr>
                                      <p:to>
                                        <p:strVal val="visible"/>
                                      </p:to>
                                    </p:set>
                                    <p:animEffect transition="in" filter="wipe(down)">
                                      <p:cBhvr>
                                        <p:cTn id="12" dur="500"/>
                                        <p:tgtEl>
                                          <p:spTgt spid="29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58830633" presetClass="entr" presetSubtype="0" fill="hold" grpId="0" nodeType="clickEffect">
                                  <p:stCondLst>
                                    <p:cond delay="0"/>
                                  </p:stCondLst>
                                  <p:childTnLst>
                                    <p:set>
                                      <p:cBhvr>
                                        <p:cTn id="16"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558830633" presetClass="entr" presetSubtype="0" fill="hold" grpId="0" nodeType="clickEffect">
                                  <p:stCondLst>
                                    <p:cond delay="0"/>
                                  </p:stCondLst>
                                  <p:childTnLst>
                                    <p:set>
                                      <p:cBhvr>
                                        <p:cTn id="20"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558830633" presetClass="entr" presetSubtype="0" fill="hold" grpId="0" nodeType="clickEffect">
                                  <p:stCondLst>
                                    <p:cond delay="0"/>
                                  </p:stCondLst>
                                  <p:childTnLst>
                                    <p:set>
                                      <p:cBhvr>
                                        <p:cTn id="24"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558830633" presetClass="entr" presetSubtype="0" fill="hold" grpId="0" nodeType="clickEffect">
                                  <p:stCondLst>
                                    <p:cond delay="0"/>
                                  </p:stCondLst>
                                  <p:childTnLst>
                                    <p:set>
                                      <p:cBhvr>
                                        <p:cTn id="28" dur="1" fill="hold">
                                          <p:stCondLst>
                                            <p:cond delay="499"/>
                                          </p:stCondLst>
                                        </p:cTn>
                                        <p:tgtEl>
                                          <p:spTgt spid="29699">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558830633" presetClass="entr" presetSubtype="0" fill="hold" grpId="0" nodeType="clickEffect">
                                  <p:stCondLst>
                                    <p:cond delay="0"/>
                                  </p:stCondLst>
                                  <p:childTnLst>
                                    <p:set>
                                      <p:cBhvr>
                                        <p:cTn id="32" dur="1" fill="hold">
                                          <p:stCondLst>
                                            <p:cond delay="499"/>
                                          </p:stCondLst>
                                        </p:cTn>
                                        <p:tgtEl>
                                          <p:spTgt spid="29699">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558830633" presetClass="entr" presetSubtype="0" fill="hold" grpId="0" nodeType="clickEffect">
                                  <p:stCondLst>
                                    <p:cond delay="0"/>
                                  </p:stCondLst>
                                  <p:childTnLst>
                                    <p:set>
                                      <p:cBhvr>
                                        <p:cTn id="36" dur="1" fill="hold">
                                          <p:stCondLst>
                                            <p:cond delay="499"/>
                                          </p:stCondLst>
                                        </p:cTn>
                                        <p:tgtEl>
                                          <p:spTgt spid="29699">
                                            <p:txEl>
                                              <p:pRg st="5" end="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558830633" presetClass="entr" presetSubtype="0" fill="hold" grpId="0" nodeType="clickEffect">
                                  <p:stCondLst>
                                    <p:cond delay="0"/>
                                  </p:stCondLst>
                                  <p:childTnLst>
                                    <p:set>
                                      <p:cBhvr>
                                        <p:cTn id="40" dur="1" fill="hold">
                                          <p:stCondLst>
                                            <p:cond delay="499"/>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bldLvl="5"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891540" y="560070"/>
            <a:ext cx="7360920" cy="2720340"/>
          </a:xfrm>
        </p:spPr>
        <p:txBody>
          <a:bodyPr anchor="ctr"/>
          <a:lstStyle/>
          <a:p>
            <a:pPr eaLnBrk="1" hangingPunct="1">
              <a:defRPr/>
            </a:pPr>
            <a:r>
              <a:rPr lang="en-US" altLang="en-US" smtClean="0">
                <a:latin typeface="Cochin" charset="0"/>
                <a:cs typeface="Cochin" charset="0"/>
                <a:sym typeface="Cochin" charset="0"/>
              </a:rPr>
              <a:t>Jewish Exiles Return to Judah</a:t>
            </a:r>
            <a:endParaRPr lang="en-US" altLang="en-US" smtClean="0">
              <a:latin typeface="Cochin" charset="0"/>
              <a:sym typeface="Cochin" charset="0"/>
            </a:endParaRPr>
          </a:p>
        </p:txBody>
      </p:sp>
      <p:sp>
        <p:nvSpPr>
          <p:cNvPr id="31746" name="Rectangle 2"/>
          <p:cNvSpPr>
            <a:spLocks noGrp="1" noChangeArrowheads="1"/>
          </p:cNvSpPr>
          <p:nvPr>
            <p:ph type="body" idx="1"/>
          </p:nvPr>
        </p:nvSpPr>
        <p:spPr>
          <a:xfrm>
            <a:off x="891540" y="3531870"/>
            <a:ext cx="7360920" cy="2171700"/>
          </a:xfrm>
        </p:spPr>
        <p:txBody>
          <a:bodyPr/>
          <a:lstStyle/>
          <a:p>
            <a:pPr eaLnBrk="1" hangingPunct="1">
              <a:defRPr/>
            </a:pPr>
            <a:r>
              <a:rPr lang="en-US" altLang="en-US" dirty="0" smtClean="0">
                <a:latin typeface="Cochin" charset="0"/>
                <a:cs typeface="Cochin" charset="0"/>
                <a:sym typeface="Cochin" charset="0"/>
              </a:rPr>
              <a:t>Essential Question:</a:t>
            </a:r>
            <a:endParaRPr lang="en-US" altLang="en-US" dirty="0" smtClean="0">
              <a:latin typeface="Cochin" charset="0"/>
              <a:sym typeface="Cochin" charset="0"/>
            </a:endParaRPr>
          </a:p>
          <a:p>
            <a:pPr>
              <a:spcBef>
                <a:spcPts val="720"/>
              </a:spcBef>
              <a:defRPr/>
            </a:pPr>
            <a:r>
              <a:rPr lang="en-US" altLang="en-US" dirty="0" smtClean="0">
                <a:latin typeface="Cochin" charset="0"/>
                <a:cs typeface="Cochin" charset="0"/>
                <a:sym typeface="Cochin" charset="0"/>
              </a:rPr>
              <a:t>What hope sustained the Jews during the Babylonian exile?</a:t>
            </a:r>
            <a:endParaRPr lang="en-US" altLang="en-US" dirty="0" smtClean="0">
              <a:latin typeface="Cochin" charset="0"/>
              <a:sym typeface="Cochin" charset="0"/>
            </a:endParaRPr>
          </a:p>
        </p:txBody>
      </p:sp>
    </p:spTree>
    <p:extLst>
      <p:ext uri="{BB962C8B-B14F-4D97-AF65-F5344CB8AC3E}">
        <p14:creationId xmlns:p14="http://schemas.microsoft.com/office/powerpoint/2010/main" val="291691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253885" y="-39528"/>
            <a:ext cx="8012430" cy="1223010"/>
          </a:xfrm>
        </p:spPr>
        <p:txBody>
          <a:bodyPr anchor="ctr"/>
          <a:lstStyle/>
          <a:p>
            <a:pPr eaLnBrk="1" hangingPunct="1"/>
            <a:r>
              <a:rPr lang="en-US" altLang="en-US" sz="3510" dirty="0">
                <a:solidFill>
                  <a:srgbClr val="FF0000"/>
                </a:solidFill>
                <a:latin typeface="Cochin" charset="0"/>
                <a:cs typeface="Cochin" charset="0"/>
                <a:sym typeface="Cochin" charset="0"/>
              </a:rPr>
              <a:t>Beliefs</a:t>
            </a:r>
            <a:r>
              <a:rPr lang="en-US" altLang="en-US" sz="3510" dirty="0">
                <a:latin typeface="Cochin" charset="0"/>
                <a:cs typeface="Cochin" charset="0"/>
                <a:sym typeface="Cochin" charset="0"/>
              </a:rPr>
              <a:t> During the </a:t>
            </a:r>
            <a:r>
              <a:rPr lang="en-US" altLang="en-US" sz="3510" dirty="0">
                <a:solidFill>
                  <a:srgbClr val="FF0000"/>
                </a:solidFill>
                <a:latin typeface="Cochin" charset="0"/>
                <a:cs typeface="Cochin" charset="0"/>
                <a:sym typeface="Cochin" charset="0"/>
              </a:rPr>
              <a:t>Babylonian Captivity</a:t>
            </a:r>
            <a:endParaRPr lang="en-US" altLang="en-US" sz="3510" dirty="0">
              <a:solidFill>
                <a:srgbClr val="FF0000"/>
              </a:solidFill>
              <a:latin typeface="Cochin" charset="0"/>
              <a:sym typeface="Cochin" charset="0"/>
            </a:endParaRPr>
          </a:p>
        </p:txBody>
      </p:sp>
      <p:sp>
        <p:nvSpPr>
          <p:cNvPr id="32770" name="Rectangle 2"/>
          <p:cNvSpPr>
            <a:spLocks noGrp="1" noChangeArrowheads="1"/>
          </p:cNvSpPr>
          <p:nvPr>
            <p:ph type="body" idx="1"/>
          </p:nvPr>
        </p:nvSpPr>
        <p:spPr>
          <a:xfrm>
            <a:off x="0" y="916435"/>
            <a:ext cx="8698230" cy="6905148"/>
          </a:xfrm>
        </p:spPr>
        <p:txBody>
          <a:bodyPr anchor="t">
            <a:normAutofit/>
          </a:bodyPr>
          <a:lstStyle/>
          <a:p>
            <a:pPr eaLnBrk="1" hangingPunct="1">
              <a:buClr>
                <a:srgbClr val="000000"/>
              </a:buClr>
              <a:buFont typeface="Arial" panose="020B0604020202020204" pitchFamily="34" charset="0"/>
              <a:buChar char="•"/>
            </a:pPr>
            <a:r>
              <a:rPr lang="en-US" altLang="en-US" sz="2600" dirty="0">
                <a:solidFill>
                  <a:srgbClr val="FF0000"/>
                </a:solidFill>
              </a:rPr>
              <a:t>Exiles from Judah </a:t>
            </a:r>
            <a:r>
              <a:rPr lang="en-US" altLang="en-US" sz="2600" dirty="0"/>
              <a:t>were </a:t>
            </a:r>
            <a:r>
              <a:rPr lang="en-US" altLang="en-US" sz="2600" dirty="0">
                <a:solidFill>
                  <a:srgbClr val="FF0000"/>
                </a:solidFill>
              </a:rPr>
              <a:t>in Babylon </a:t>
            </a:r>
            <a:r>
              <a:rPr lang="en-US" altLang="en-US" sz="2600" dirty="0"/>
              <a:t>about </a:t>
            </a:r>
            <a:r>
              <a:rPr lang="en-US" altLang="en-US" sz="2600" dirty="0">
                <a:solidFill>
                  <a:srgbClr val="FF0000"/>
                </a:solidFill>
              </a:rPr>
              <a:t>50 years </a:t>
            </a:r>
            <a:r>
              <a:rPr lang="en-US" altLang="en-US" sz="2600" dirty="0"/>
              <a:t>– </a:t>
            </a:r>
            <a:r>
              <a:rPr lang="en-US" altLang="en-US" sz="2600" dirty="0">
                <a:solidFill>
                  <a:srgbClr val="FF0000"/>
                </a:solidFill>
              </a:rPr>
              <a:t>Babylonian Captivity</a:t>
            </a:r>
          </a:p>
          <a:p>
            <a:pPr eaLnBrk="1" hangingPunct="1">
              <a:buClr>
                <a:srgbClr val="000000"/>
              </a:buClr>
              <a:buFont typeface="Arial" panose="020B0604020202020204" pitchFamily="34" charset="0"/>
              <a:buChar char="•"/>
            </a:pPr>
            <a:r>
              <a:rPr lang="en-US" altLang="en-US" sz="2600" dirty="0">
                <a:solidFill>
                  <a:srgbClr val="FF0000"/>
                </a:solidFill>
              </a:rPr>
              <a:t>Israelite exiles </a:t>
            </a:r>
            <a:r>
              <a:rPr lang="en-US" altLang="en-US" sz="2600" dirty="0"/>
              <a:t>became </a:t>
            </a:r>
            <a:r>
              <a:rPr lang="en-US" altLang="en-US" sz="2600" dirty="0">
                <a:solidFill>
                  <a:srgbClr val="FF0000"/>
                </a:solidFill>
              </a:rPr>
              <a:t>known as Jews</a:t>
            </a:r>
          </a:p>
          <a:p>
            <a:pPr lvl="1" eaLnBrk="1" hangingPunct="1"/>
            <a:r>
              <a:rPr lang="en-US" altLang="en-US" sz="2600" dirty="0" smtClean="0">
                <a:solidFill>
                  <a:srgbClr val="FF0000"/>
                </a:solidFill>
              </a:rPr>
              <a:t>Kept</a:t>
            </a:r>
            <a:r>
              <a:rPr lang="en-US" altLang="en-US" sz="2600" dirty="0" smtClean="0"/>
              <a:t> </a:t>
            </a:r>
            <a:r>
              <a:rPr lang="en-US" altLang="en-US" sz="2600" dirty="0"/>
              <a:t>religious </a:t>
            </a:r>
            <a:r>
              <a:rPr lang="en-US" altLang="en-US" sz="2600" dirty="0">
                <a:solidFill>
                  <a:srgbClr val="FF0000"/>
                </a:solidFill>
              </a:rPr>
              <a:t>traditions</a:t>
            </a:r>
          </a:p>
          <a:p>
            <a:pPr lvl="1" eaLnBrk="1" hangingPunct="1"/>
            <a:r>
              <a:rPr lang="en-US" altLang="en-US" sz="2600" dirty="0" smtClean="0"/>
              <a:t>Observed </a:t>
            </a:r>
            <a:r>
              <a:rPr lang="en-US" altLang="en-US" sz="2600" dirty="0"/>
              <a:t>religious laws, holidays, worship</a:t>
            </a:r>
          </a:p>
          <a:p>
            <a:pPr eaLnBrk="1" hangingPunct="1"/>
            <a:r>
              <a:rPr lang="en-US" altLang="en-US" sz="2600" dirty="0">
                <a:solidFill>
                  <a:srgbClr val="FF0000"/>
                </a:solidFill>
              </a:rPr>
              <a:t>Israelites hoped to return to Judah and rebuild Temple in Jerusalem</a:t>
            </a:r>
          </a:p>
          <a:p>
            <a:pPr lvl="1" eaLnBrk="1" hangingPunct="1"/>
            <a:r>
              <a:rPr lang="en-US" altLang="en-US" sz="2600" dirty="0" smtClean="0"/>
              <a:t>Kept </a:t>
            </a:r>
            <a:r>
              <a:rPr lang="en-US" altLang="en-US" sz="2600" dirty="0"/>
              <a:t>hoping for their own king, an heir to David’s </a:t>
            </a:r>
            <a:r>
              <a:rPr lang="en-US" altLang="en-US" sz="2600" dirty="0" smtClean="0"/>
              <a:t>throne – </a:t>
            </a:r>
            <a:r>
              <a:rPr lang="en-US" altLang="en-US" sz="2600" dirty="0" smtClean="0">
                <a:solidFill>
                  <a:srgbClr val="FF0000"/>
                </a:solidFill>
              </a:rPr>
              <a:t>Messiah – “anointed one”</a:t>
            </a:r>
            <a:endParaRPr lang="en-US" altLang="en-US" sz="2600" dirty="0">
              <a:solidFill>
                <a:srgbClr val="FF0000"/>
              </a:solidFill>
            </a:endParaRPr>
          </a:p>
          <a:p>
            <a:pPr eaLnBrk="1" hangingPunct="1"/>
            <a:r>
              <a:rPr lang="en-US" altLang="en-US" sz="2600" dirty="0"/>
              <a:t>Jews </a:t>
            </a:r>
            <a:r>
              <a:rPr lang="en-US" altLang="en-US" sz="2600" dirty="0">
                <a:solidFill>
                  <a:srgbClr val="FF0000"/>
                </a:solidFill>
              </a:rPr>
              <a:t>sought spiritual leaders’ </a:t>
            </a:r>
            <a:r>
              <a:rPr lang="en-US" altLang="en-US" sz="2600" dirty="0"/>
              <a:t>advice in troubled times</a:t>
            </a:r>
          </a:p>
          <a:p>
            <a:pPr lvl="1" eaLnBrk="1" hangingPunct="1"/>
            <a:r>
              <a:rPr lang="en-US" altLang="en-US" sz="2600" dirty="0" smtClean="0"/>
              <a:t>Believed </a:t>
            </a:r>
            <a:r>
              <a:rPr lang="en-US" altLang="en-US" sz="2600" dirty="0">
                <a:solidFill>
                  <a:srgbClr val="FF0000"/>
                </a:solidFill>
              </a:rPr>
              <a:t>some leaders, prophets, could interpret God’s word</a:t>
            </a:r>
          </a:p>
          <a:p>
            <a:pPr lvl="1" eaLnBrk="1" hangingPunct="1"/>
            <a:r>
              <a:rPr lang="en-US" altLang="en-US" sz="2600" dirty="0">
                <a:solidFill>
                  <a:srgbClr val="FF0000"/>
                </a:solidFill>
              </a:rPr>
              <a:t>P</a:t>
            </a:r>
            <a:r>
              <a:rPr lang="en-US" altLang="en-US" sz="2600" dirty="0" smtClean="0">
                <a:solidFill>
                  <a:srgbClr val="FF0000"/>
                </a:solidFill>
              </a:rPr>
              <a:t>rophets </a:t>
            </a:r>
            <a:r>
              <a:rPr lang="en-US" altLang="en-US" sz="2600" dirty="0">
                <a:solidFill>
                  <a:srgbClr val="FF0000"/>
                </a:solidFill>
              </a:rPr>
              <a:t>warned people</a:t>
            </a:r>
            <a:r>
              <a:rPr lang="en-US" altLang="en-US" sz="2600" dirty="0"/>
              <a:t> and rulers </a:t>
            </a:r>
            <a:r>
              <a:rPr lang="en-US" altLang="en-US" sz="2600" dirty="0">
                <a:solidFill>
                  <a:srgbClr val="FF0000"/>
                </a:solidFill>
              </a:rPr>
              <a:t>about straying from God’s laws</a:t>
            </a:r>
          </a:p>
        </p:txBody>
      </p:sp>
    </p:spTree>
    <p:extLst>
      <p:ext uri="{BB962C8B-B14F-4D97-AF65-F5344CB8AC3E}">
        <p14:creationId xmlns:p14="http://schemas.microsoft.com/office/powerpoint/2010/main" val="342315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500" fill="hold"/>
                                        <p:tgtEl>
                                          <p:spTgt spid="327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2770">
                                            <p:txEl>
                                              <p:pRg st="1" end="1"/>
                                            </p:txEl>
                                          </p:spTgt>
                                        </p:tgtEl>
                                        <p:attrNameLst>
                                          <p:attrName>style.visibility</p:attrName>
                                        </p:attrNameLst>
                                      </p:cBhvr>
                                      <p:to>
                                        <p:strVal val="visible"/>
                                      </p:to>
                                    </p:set>
                                    <p:anim calcmode="lin" valueType="num">
                                      <p:cBhvr>
                                        <p:cTn id="13" dur="500" fill="hold"/>
                                        <p:tgtEl>
                                          <p:spTgt spid="3277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277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2770">
                                            <p:txEl>
                                              <p:pRg st="2" end="2"/>
                                            </p:txEl>
                                          </p:spTgt>
                                        </p:tgtEl>
                                        <p:attrNameLst>
                                          <p:attrName>style.visibility</p:attrName>
                                        </p:attrNameLst>
                                      </p:cBhvr>
                                      <p:to>
                                        <p:strVal val="visible"/>
                                      </p:to>
                                    </p:set>
                                    <p:anim calcmode="lin" valueType="num">
                                      <p:cBhvr>
                                        <p:cTn id="19" dur="500" fill="hold"/>
                                        <p:tgtEl>
                                          <p:spTgt spid="3277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277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2770">
                                            <p:txEl>
                                              <p:pRg st="3" end="3"/>
                                            </p:txEl>
                                          </p:spTgt>
                                        </p:tgtEl>
                                        <p:attrNameLst>
                                          <p:attrName>style.visibility</p:attrName>
                                        </p:attrNameLst>
                                      </p:cBhvr>
                                      <p:to>
                                        <p:strVal val="visible"/>
                                      </p:to>
                                    </p:set>
                                    <p:anim calcmode="lin" valueType="num">
                                      <p:cBhvr>
                                        <p:cTn id="25" dur="500" fill="hold"/>
                                        <p:tgtEl>
                                          <p:spTgt spid="3277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277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2770">
                                            <p:txEl>
                                              <p:pRg st="4" end="4"/>
                                            </p:txEl>
                                          </p:spTgt>
                                        </p:tgtEl>
                                        <p:attrNameLst>
                                          <p:attrName>style.visibility</p:attrName>
                                        </p:attrNameLst>
                                      </p:cBhvr>
                                      <p:to>
                                        <p:strVal val="visible"/>
                                      </p:to>
                                    </p:set>
                                    <p:anim calcmode="lin" valueType="num">
                                      <p:cBhvr>
                                        <p:cTn id="31" dur="500" fill="hold"/>
                                        <p:tgtEl>
                                          <p:spTgt spid="32770">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277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2770">
                                            <p:txEl>
                                              <p:pRg st="5" end="5"/>
                                            </p:txEl>
                                          </p:spTgt>
                                        </p:tgtEl>
                                        <p:attrNameLst>
                                          <p:attrName>style.visibility</p:attrName>
                                        </p:attrNameLst>
                                      </p:cBhvr>
                                      <p:to>
                                        <p:strVal val="visible"/>
                                      </p:to>
                                    </p:set>
                                    <p:anim calcmode="lin" valueType="num">
                                      <p:cBhvr>
                                        <p:cTn id="37" dur="500" fill="hold"/>
                                        <p:tgtEl>
                                          <p:spTgt spid="32770">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277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2770">
                                            <p:txEl>
                                              <p:pRg st="6" end="6"/>
                                            </p:txEl>
                                          </p:spTgt>
                                        </p:tgtEl>
                                        <p:attrNameLst>
                                          <p:attrName>style.visibility</p:attrName>
                                        </p:attrNameLst>
                                      </p:cBhvr>
                                      <p:to>
                                        <p:strVal val="visible"/>
                                      </p:to>
                                    </p:set>
                                    <p:anim calcmode="lin" valueType="num">
                                      <p:cBhvr>
                                        <p:cTn id="43" dur="500" fill="hold"/>
                                        <p:tgtEl>
                                          <p:spTgt spid="32770">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2770">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2770">
                                            <p:txEl>
                                              <p:pRg st="7" end="7"/>
                                            </p:txEl>
                                          </p:spTgt>
                                        </p:tgtEl>
                                        <p:attrNameLst>
                                          <p:attrName>style.visibility</p:attrName>
                                        </p:attrNameLst>
                                      </p:cBhvr>
                                      <p:to>
                                        <p:strVal val="visible"/>
                                      </p:to>
                                    </p:set>
                                    <p:anim calcmode="lin" valueType="num">
                                      <p:cBhvr>
                                        <p:cTn id="49" dur="500" fill="hold"/>
                                        <p:tgtEl>
                                          <p:spTgt spid="32770">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2770">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2770">
                                            <p:txEl>
                                              <p:pRg st="8" end="8"/>
                                            </p:txEl>
                                          </p:spTgt>
                                        </p:tgtEl>
                                        <p:attrNameLst>
                                          <p:attrName>style.visibility</p:attrName>
                                        </p:attrNameLst>
                                      </p:cBhvr>
                                      <p:to>
                                        <p:strVal val="visible"/>
                                      </p:to>
                                    </p:set>
                                    <p:anim calcmode="lin" valueType="num">
                                      <p:cBhvr>
                                        <p:cTn id="55" dur="500" fill="hold"/>
                                        <p:tgtEl>
                                          <p:spTgt spid="32770">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2770">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5"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365126"/>
            <a:ext cx="8252114" cy="1325563"/>
          </a:xfrm>
        </p:spPr>
        <p:txBody>
          <a:bodyPr/>
          <a:lstStyle/>
          <a:p>
            <a:r>
              <a:rPr lang="en-US" altLang="en-US" dirty="0">
                <a:solidFill>
                  <a:srgbClr val="FF0000"/>
                </a:solidFill>
                <a:latin typeface="Cochin" charset="0"/>
                <a:cs typeface="Cochin" charset="0"/>
                <a:sym typeface="Cochin" charset="0"/>
              </a:rPr>
              <a:t>Beliefs</a:t>
            </a:r>
            <a:r>
              <a:rPr lang="en-US" altLang="en-US" dirty="0">
                <a:latin typeface="Cochin" charset="0"/>
                <a:cs typeface="Cochin" charset="0"/>
                <a:sym typeface="Cochin" charset="0"/>
              </a:rPr>
              <a:t> During the </a:t>
            </a:r>
            <a:r>
              <a:rPr lang="en-US" altLang="en-US" dirty="0">
                <a:solidFill>
                  <a:srgbClr val="FF0000"/>
                </a:solidFill>
                <a:latin typeface="Cochin" charset="0"/>
                <a:cs typeface="Cochin" charset="0"/>
                <a:sym typeface="Cochin" charset="0"/>
              </a:rPr>
              <a:t>Babylonian Captivity</a:t>
            </a:r>
            <a:endParaRPr lang="en-US" dirty="0"/>
          </a:p>
        </p:txBody>
      </p:sp>
      <p:sp>
        <p:nvSpPr>
          <p:cNvPr id="3" name="Content Placeholder 2"/>
          <p:cNvSpPr>
            <a:spLocks noGrp="1"/>
          </p:cNvSpPr>
          <p:nvPr>
            <p:ph idx="1"/>
          </p:nvPr>
        </p:nvSpPr>
        <p:spPr>
          <a:xfrm>
            <a:off x="0" y="1825624"/>
            <a:ext cx="9144000" cy="4630593"/>
          </a:xfrm>
        </p:spPr>
        <p:txBody>
          <a:bodyPr>
            <a:normAutofit/>
          </a:bodyPr>
          <a:lstStyle/>
          <a:p>
            <a:r>
              <a:rPr lang="en-US" dirty="0"/>
              <a:t>The word </a:t>
            </a:r>
            <a:r>
              <a:rPr lang="en-US" dirty="0">
                <a:solidFill>
                  <a:srgbClr val="FF0000"/>
                </a:solidFill>
              </a:rPr>
              <a:t>Messiah </a:t>
            </a:r>
            <a:r>
              <a:rPr lang="en-US" dirty="0"/>
              <a:t>is a Hebrew word which means </a:t>
            </a:r>
            <a:r>
              <a:rPr lang="en-US" dirty="0">
                <a:solidFill>
                  <a:srgbClr val="FF0000"/>
                </a:solidFill>
              </a:rPr>
              <a:t>“anointed one.” </a:t>
            </a:r>
            <a:endParaRPr lang="en-US" dirty="0" smtClean="0">
              <a:solidFill>
                <a:srgbClr val="FF0000"/>
              </a:solidFill>
            </a:endParaRPr>
          </a:p>
          <a:p>
            <a:r>
              <a:rPr lang="en-US" dirty="0" smtClean="0"/>
              <a:t>Jews </a:t>
            </a:r>
            <a:r>
              <a:rPr lang="en-US" dirty="0"/>
              <a:t>believe that the </a:t>
            </a:r>
            <a:r>
              <a:rPr lang="en-US" dirty="0">
                <a:solidFill>
                  <a:srgbClr val="FF0000"/>
                </a:solidFill>
              </a:rPr>
              <a:t>Messiah will </a:t>
            </a:r>
            <a:endParaRPr lang="en-US" dirty="0" smtClean="0">
              <a:solidFill>
                <a:srgbClr val="FF0000"/>
              </a:solidFill>
            </a:endParaRPr>
          </a:p>
          <a:p>
            <a:pPr marL="514350" indent="-514350">
              <a:buFont typeface="+mj-lt"/>
              <a:buAutoNum type="arabicPeriod"/>
            </a:pPr>
            <a:r>
              <a:rPr lang="en-US" dirty="0" smtClean="0">
                <a:solidFill>
                  <a:srgbClr val="FF0000"/>
                </a:solidFill>
              </a:rPr>
              <a:t>be </a:t>
            </a:r>
            <a:r>
              <a:rPr lang="en-US" dirty="0">
                <a:solidFill>
                  <a:srgbClr val="FF0000"/>
                </a:solidFill>
              </a:rPr>
              <a:t>a human </a:t>
            </a:r>
            <a:r>
              <a:rPr lang="en-US" dirty="0" smtClean="0">
                <a:solidFill>
                  <a:srgbClr val="FF0000"/>
                </a:solidFill>
              </a:rPr>
              <a:t>being</a:t>
            </a:r>
          </a:p>
          <a:p>
            <a:pPr marL="514350" indent="-514350">
              <a:buFont typeface="+mj-lt"/>
              <a:buAutoNum type="arabicPeriod"/>
            </a:pPr>
            <a:r>
              <a:rPr lang="en-US" dirty="0" smtClean="0">
                <a:solidFill>
                  <a:srgbClr val="FF0000"/>
                </a:solidFill>
              </a:rPr>
              <a:t>a </a:t>
            </a:r>
            <a:r>
              <a:rPr lang="en-US" dirty="0">
                <a:solidFill>
                  <a:srgbClr val="FF0000"/>
                </a:solidFill>
              </a:rPr>
              <a:t>descendant of King David, who will </a:t>
            </a:r>
            <a:endParaRPr lang="en-US" dirty="0" smtClean="0">
              <a:solidFill>
                <a:srgbClr val="FF0000"/>
              </a:solidFill>
            </a:endParaRPr>
          </a:p>
          <a:p>
            <a:pPr marL="514350" indent="-514350">
              <a:buFont typeface="+mj-lt"/>
              <a:buAutoNum type="arabicPeriod"/>
            </a:pPr>
            <a:r>
              <a:rPr lang="en-US" dirty="0" smtClean="0">
                <a:solidFill>
                  <a:srgbClr val="FF0000"/>
                </a:solidFill>
              </a:rPr>
              <a:t>bring </a:t>
            </a:r>
            <a:r>
              <a:rPr lang="en-US" dirty="0">
                <a:solidFill>
                  <a:srgbClr val="FF0000"/>
                </a:solidFill>
              </a:rPr>
              <a:t>the world to a time of complete peace in which </a:t>
            </a:r>
            <a:endParaRPr lang="en-US" dirty="0" smtClean="0">
              <a:solidFill>
                <a:srgbClr val="FF0000"/>
              </a:solidFill>
            </a:endParaRPr>
          </a:p>
          <a:p>
            <a:pPr marL="514350" indent="-514350">
              <a:buFont typeface="+mj-lt"/>
              <a:buAutoNum type="arabicPeriod"/>
            </a:pPr>
            <a:r>
              <a:rPr lang="en-US" dirty="0" smtClean="0">
                <a:solidFill>
                  <a:srgbClr val="FF0000"/>
                </a:solidFill>
              </a:rPr>
              <a:t>every </a:t>
            </a:r>
            <a:r>
              <a:rPr lang="en-US" dirty="0">
                <a:solidFill>
                  <a:srgbClr val="FF0000"/>
                </a:solidFill>
              </a:rPr>
              <a:t>person will recognize and worship one </a:t>
            </a:r>
            <a:r>
              <a:rPr lang="en-US" dirty="0" smtClean="0">
                <a:solidFill>
                  <a:srgbClr val="FF0000"/>
                </a:solidFill>
              </a:rPr>
              <a:t>God.</a:t>
            </a:r>
          </a:p>
          <a:p>
            <a:pPr marL="514350" indent="-514350">
              <a:buFont typeface="+mj-lt"/>
              <a:buAutoNum type="arabicPeriod"/>
            </a:pPr>
            <a:r>
              <a:rPr lang="en-US" dirty="0" smtClean="0">
                <a:solidFill>
                  <a:srgbClr val="FF0000"/>
                </a:solidFill>
              </a:rPr>
              <a:t>Expectation </a:t>
            </a:r>
            <a:r>
              <a:rPr lang="en-US" dirty="0">
                <a:solidFill>
                  <a:srgbClr val="FF0000"/>
                </a:solidFill>
              </a:rPr>
              <a:t>of the coming of a Messiah arose in Jewish tradition especially during and after the Babylonian Exile.</a:t>
            </a:r>
          </a:p>
        </p:txBody>
      </p:sp>
    </p:spTree>
    <p:extLst>
      <p:ext uri="{BB962C8B-B14F-4D97-AF65-F5344CB8AC3E}">
        <p14:creationId xmlns:p14="http://schemas.microsoft.com/office/powerpoint/2010/main" val="404286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11549" y="135303"/>
            <a:ext cx="6515100" cy="628650"/>
          </a:xfrm>
        </p:spPr>
        <p:txBody>
          <a:bodyPr>
            <a:normAutofit fontScale="90000"/>
          </a:bodyPr>
          <a:lstStyle/>
          <a:p>
            <a:pPr eaLnBrk="1" hangingPunct="1"/>
            <a:r>
              <a:rPr lang="en-US" altLang="en-US" sz="4050" dirty="0"/>
              <a:t>Who were the </a:t>
            </a:r>
            <a:r>
              <a:rPr lang="en-US" altLang="en-US" sz="4050" dirty="0">
                <a:solidFill>
                  <a:srgbClr val="FF0000"/>
                </a:solidFill>
              </a:rPr>
              <a:t>Hebrews</a:t>
            </a:r>
            <a:r>
              <a:rPr lang="en-US" altLang="en-US" sz="4050" dirty="0"/>
              <a:t>?</a:t>
            </a:r>
          </a:p>
        </p:txBody>
      </p:sp>
      <p:pic>
        <p:nvPicPr>
          <p:cNvPr id="3076" name="Picture 17" descr="http://www.classics.uwaterloo.ca/labyrinth/issue83/images/FIGURE41.pn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46814" y="1018903"/>
            <a:ext cx="4099805" cy="5447211"/>
          </a:xfrm>
          <a:noFill/>
        </p:spPr>
      </p:pic>
      <p:sp>
        <p:nvSpPr>
          <p:cNvPr id="3075" name="Rectangle 4"/>
          <p:cNvSpPr>
            <a:spLocks noGrp="1" noChangeArrowheads="1"/>
          </p:cNvSpPr>
          <p:nvPr>
            <p:ph type="body" sz="half" idx="2"/>
          </p:nvPr>
        </p:nvSpPr>
        <p:spPr>
          <a:xfrm>
            <a:off x="4364830" y="1018903"/>
            <a:ext cx="4439536" cy="5447211"/>
          </a:xfrm>
          <a:solidFill>
            <a:srgbClr val="FFFFCC"/>
          </a:solidFill>
          <a:ln w="57150">
            <a:solidFill>
              <a:schemeClr val="tx1"/>
            </a:solidFill>
            <a:miter lim="800000"/>
            <a:headEnd/>
            <a:tailEnd/>
          </a:ln>
        </p:spPr>
        <p:txBody>
          <a:bodyPr>
            <a:normAutofit/>
          </a:bodyPr>
          <a:lstStyle/>
          <a:p>
            <a:pPr eaLnBrk="1" hangingPunct="1">
              <a:lnSpc>
                <a:spcPct val="90000"/>
              </a:lnSpc>
            </a:pPr>
            <a:r>
              <a:rPr lang="en-US" altLang="en-US" sz="2400" dirty="0">
                <a:latin typeface="Lydian BT" pitchFamily="66" charset="0"/>
              </a:rPr>
              <a:t>The </a:t>
            </a:r>
            <a:r>
              <a:rPr lang="en-US" altLang="en-US" sz="2400" b="1" dirty="0">
                <a:solidFill>
                  <a:srgbClr val="FF0000"/>
                </a:solidFill>
                <a:latin typeface="Lydian BT" pitchFamily="66" charset="0"/>
              </a:rPr>
              <a:t>Hebrews</a:t>
            </a:r>
            <a:r>
              <a:rPr lang="en-US" altLang="en-US" sz="2400" dirty="0">
                <a:latin typeface="Lydian BT" pitchFamily="66" charset="0"/>
              </a:rPr>
              <a:t> were a group of people who lived northeast of </a:t>
            </a:r>
            <a:r>
              <a:rPr lang="en-US" altLang="en-US" sz="2400" dirty="0">
                <a:solidFill>
                  <a:srgbClr val="FF5050"/>
                </a:solidFill>
                <a:latin typeface="Lydian BT" pitchFamily="66" charset="0"/>
              </a:rPr>
              <a:t>Egypt</a:t>
            </a:r>
            <a:r>
              <a:rPr lang="en-US" altLang="en-US" sz="2400" dirty="0">
                <a:latin typeface="Lydian BT" pitchFamily="66" charset="0"/>
              </a:rPr>
              <a:t>.</a:t>
            </a:r>
          </a:p>
          <a:p>
            <a:pPr eaLnBrk="1" hangingPunct="1">
              <a:lnSpc>
                <a:spcPct val="90000"/>
              </a:lnSpc>
            </a:pPr>
            <a:r>
              <a:rPr lang="en-US" altLang="en-US" sz="2400" dirty="0">
                <a:latin typeface="Lydian BT" pitchFamily="66" charset="0"/>
              </a:rPr>
              <a:t>The </a:t>
            </a:r>
            <a:r>
              <a:rPr lang="en-US" altLang="en-US" sz="2400" dirty="0">
                <a:solidFill>
                  <a:srgbClr val="FF0000"/>
                </a:solidFill>
                <a:latin typeface="Lydian BT" pitchFamily="66" charset="0"/>
              </a:rPr>
              <a:t>Hebrew</a:t>
            </a:r>
            <a:r>
              <a:rPr lang="en-US" altLang="en-US" sz="2400" dirty="0">
                <a:latin typeface="Lydian BT" pitchFamily="66" charset="0"/>
              </a:rPr>
              <a:t> civilization developed gradually after 1800 B.C.E. and flourished until 70 C.E.</a:t>
            </a:r>
          </a:p>
          <a:p>
            <a:pPr eaLnBrk="1" hangingPunct="1">
              <a:lnSpc>
                <a:spcPct val="90000"/>
              </a:lnSpc>
            </a:pPr>
            <a:r>
              <a:rPr lang="en-US" altLang="en-US" sz="2400" dirty="0">
                <a:latin typeface="Lydian BT" pitchFamily="66" charset="0"/>
              </a:rPr>
              <a:t>The people who became </a:t>
            </a:r>
            <a:r>
              <a:rPr lang="en-US" altLang="en-US" sz="2400" dirty="0">
                <a:solidFill>
                  <a:srgbClr val="FF0000"/>
                </a:solidFill>
                <a:latin typeface="Lydian BT" pitchFamily="66" charset="0"/>
              </a:rPr>
              <a:t>Hebrews</a:t>
            </a:r>
            <a:r>
              <a:rPr lang="en-US" altLang="en-US" sz="2400" dirty="0">
                <a:latin typeface="Lydian BT" pitchFamily="66" charset="0"/>
              </a:rPr>
              <a:t> originally lived in </a:t>
            </a:r>
            <a:r>
              <a:rPr lang="en-US" altLang="en-US" sz="2400" dirty="0">
                <a:solidFill>
                  <a:schemeClr val="accent1"/>
                </a:solidFill>
                <a:latin typeface="Lydian BT" pitchFamily="66" charset="0"/>
              </a:rPr>
              <a:t>Mesopotamia</a:t>
            </a:r>
            <a:r>
              <a:rPr lang="en-US" altLang="en-US" sz="2400" dirty="0">
                <a:latin typeface="Lydian BT" pitchFamily="66" charset="0"/>
              </a:rPr>
              <a:t>.</a:t>
            </a:r>
          </a:p>
          <a:p>
            <a:pPr lvl="1" eaLnBrk="1" hangingPunct="1">
              <a:lnSpc>
                <a:spcPct val="90000"/>
              </a:lnSpc>
            </a:pPr>
            <a:r>
              <a:rPr lang="en-US" altLang="en-US" dirty="0">
                <a:latin typeface="Lydian BT" pitchFamily="66" charset="0"/>
              </a:rPr>
              <a:t>Around 1800 B.C.E., they moved to the land of </a:t>
            </a:r>
            <a:r>
              <a:rPr lang="en-US" altLang="en-US" dirty="0">
                <a:solidFill>
                  <a:schemeClr val="accent2"/>
                </a:solidFill>
                <a:latin typeface="Lydian BT" pitchFamily="66" charset="0"/>
              </a:rPr>
              <a:t>Canaan</a:t>
            </a:r>
            <a:r>
              <a:rPr lang="en-US" altLang="en-US" dirty="0">
                <a:latin typeface="Lydian BT" pitchFamily="66" charset="0"/>
              </a:rPr>
              <a:t> (modern day Israel)</a:t>
            </a:r>
          </a:p>
        </p:txBody>
      </p:sp>
      <p:sp>
        <p:nvSpPr>
          <p:cNvPr id="3077" name="Freeform 19"/>
          <p:cNvSpPr>
            <a:spLocks/>
          </p:cNvSpPr>
          <p:nvPr/>
        </p:nvSpPr>
        <p:spPr bwMode="auto">
          <a:xfrm>
            <a:off x="1365648" y="2368153"/>
            <a:ext cx="1091803" cy="3261122"/>
          </a:xfrm>
          <a:custGeom>
            <a:avLst/>
            <a:gdLst>
              <a:gd name="T0" fmla="*/ 2147483646 w 917"/>
              <a:gd name="T1" fmla="*/ 2147483646 h 2739"/>
              <a:gd name="T2" fmla="*/ 2147483646 w 917"/>
              <a:gd name="T3" fmla="*/ 2147483646 h 2739"/>
              <a:gd name="T4" fmla="*/ 2147483646 w 917"/>
              <a:gd name="T5" fmla="*/ 2147483646 h 2739"/>
              <a:gd name="T6" fmla="*/ 2147483646 w 917"/>
              <a:gd name="T7" fmla="*/ 2147483646 h 2739"/>
              <a:gd name="T8" fmla="*/ 2147483646 w 917"/>
              <a:gd name="T9" fmla="*/ 2147483646 h 2739"/>
              <a:gd name="T10" fmla="*/ 2147483646 w 917"/>
              <a:gd name="T11" fmla="*/ 2147483646 h 2739"/>
              <a:gd name="T12" fmla="*/ 2147483646 w 917"/>
              <a:gd name="T13" fmla="*/ 2147483646 h 2739"/>
              <a:gd name="T14" fmla="*/ 2147483646 w 917"/>
              <a:gd name="T15" fmla="*/ 2147483646 h 2739"/>
              <a:gd name="T16" fmla="*/ 2147483646 w 917"/>
              <a:gd name="T17" fmla="*/ 2147483646 h 2739"/>
              <a:gd name="T18" fmla="*/ 2147483646 w 917"/>
              <a:gd name="T19" fmla="*/ 2147483646 h 2739"/>
              <a:gd name="T20" fmla="*/ 2147483646 w 917"/>
              <a:gd name="T21" fmla="*/ 2147483646 h 2739"/>
              <a:gd name="T22" fmla="*/ 2147483646 w 917"/>
              <a:gd name="T23" fmla="*/ 2147483646 h 2739"/>
              <a:gd name="T24" fmla="*/ 2147483646 w 917"/>
              <a:gd name="T25" fmla="*/ 2147483646 h 2739"/>
              <a:gd name="T26" fmla="*/ 2147483646 w 917"/>
              <a:gd name="T27" fmla="*/ 2147483646 h 2739"/>
              <a:gd name="T28" fmla="*/ 2147483646 w 917"/>
              <a:gd name="T29" fmla="*/ 2147483646 h 2739"/>
              <a:gd name="T30" fmla="*/ 2147483646 w 917"/>
              <a:gd name="T31" fmla="*/ 2147483646 h 2739"/>
              <a:gd name="T32" fmla="*/ 2147483646 w 917"/>
              <a:gd name="T33" fmla="*/ 2147483646 h 2739"/>
              <a:gd name="T34" fmla="*/ 2147483646 w 917"/>
              <a:gd name="T35" fmla="*/ 2147483646 h 2739"/>
              <a:gd name="T36" fmla="*/ 2147483646 w 917"/>
              <a:gd name="T37" fmla="*/ 2147483646 h 2739"/>
              <a:gd name="T38" fmla="*/ 2147483646 w 917"/>
              <a:gd name="T39" fmla="*/ 2147483646 h 2739"/>
              <a:gd name="T40" fmla="*/ 2147483646 w 917"/>
              <a:gd name="T41" fmla="*/ 2147483646 h 2739"/>
              <a:gd name="T42" fmla="*/ 2147483646 w 917"/>
              <a:gd name="T43" fmla="*/ 2147483646 h 2739"/>
              <a:gd name="T44" fmla="*/ 2147483646 w 917"/>
              <a:gd name="T45" fmla="*/ 2147483646 h 2739"/>
              <a:gd name="T46" fmla="*/ 2147483646 w 917"/>
              <a:gd name="T47" fmla="*/ 2147483646 h 2739"/>
              <a:gd name="T48" fmla="*/ 2147483646 w 917"/>
              <a:gd name="T49" fmla="*/ 2147483646 h 2739"/>
              <a:gd name="T50" fmla="*/ 2147483646 w 917"/>
              <a:gd name="T51" fmla="*/ 2147483646 h 2739"/>
              <a:gd name="T52" fmla="*/ 2147483646 w 917"/>
              <a:gd name="T53" fmla="*/ 2147483646 h 2739"/>
              <a:gd name="T54" fmla="*/ 2147483646 w 917"/>
              <a:gd name="T55" fmla="*/ 2147483646 h 2739"/>
              <a:gd name="T56" fmla="*/ 2147483646 w 917"/>
              <a:gd name="T57" fmla="*/ 2147483646 h 2739"/>
              <a:gd name="T58" fmla="*/ 2147483646 w 917"/>
              <a:gd name="T59" fmla="*/ 2147483646 h 2739"/>
              <a:gd name="T60" fmla="*/ 2147483646 w 917"/>
              <a:gd name="T61" fmla="*/ 2147483646 h 2739"/>
              <a:gd name="T62" fmla="*/ 2147483646 w 917"/>
              <a:gd name="T63" fmla="*/ 2147483646 h 2739"/>
              <a:gd name="T64" fmla="*/ 2147483646 w 917"/>
              <a:gd name="T65" fmla="*/ 2147483646 h 2739"/>
              <a:gd name="T66" fmla="*/ 2147483646 w 917"/>
              <a:gd name="T67" fmla="*/ 2147483646 h 2739"/>
              <a:gd name="T68" fmla="*/ 2147483646 w 917"/>
              <a:gd name="T69" fmla="*/ 2147483646 h 2739"/>
              <a:gd name="T70" fmla="*/ 2147483646 w 917"/>
              <a:gd name="T71" fmla="*/ 2147483646 h 2739"/>
              <a:gd name="T72" fmla="*/ 2147483646 w 917"/>
              <a:gd name="T73" fmla="*/ 2147483646 h 2739"/>
              <a:gd name="T74" fmla="*/ 2147483646 w 917"/>
              <a:gd name="T75" fmla="*/ 2147483646 h 27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7"/>
              <a:gd name="T115" fmla="*/ 0 h 2739"/>
              <a:gd name="T116" fmla="*/ 917 w 917"/>
              <a:gd name="T117" fmla="*/ 2739 h 27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7" h="2739">
                <a:moveTo>
                  <a:pt x="545" y="510"/>
                </a:moveTo>
                <a:cubicBezTo>
                  <a:pt x="548" y="523"/>
                  <a:pt x="619" y="495"/>
                  <a:pt x="629" y="504"/>
                </a:cubicBezTo>
                <a:cubicBezTo>
                  <a:pt x="642" y="515"/>
                  <a:pt x="700" y="571"/>
                  <a:pt x="701" y="588"/>
                </a:cubicBezTo>
                <a:cubicBezTo>
                  <a:pt x="714" y="644"/>
                  <a:pt x="663" y="570"/>
                  <a:pt x="662" y="750"/>
                </a:cubicBezTo>
                <a:cubicBezTo>
                  <a:pt x="655" y="794"/>
                  <a:pt x="657" y="783"/>
                  <a:pt x="659" y="855"/>
                </a:cubicBezTo>
                <a:cubicBezTo>
                  <a:pt x="661" y="927"/>
                  <a:pt x="668" y="1117"/>
                  <a:pt x="677" y="1182"/>
                </a:cubicBezTo>
                <a:cubicBezTo>
                  <a:pt x="686" y="1247"/>
                  <a:pt x="712" y="1222"/>
                  <a:pt x="713" y="1245"/>
                </a:cubicBezTo>
                <a:cubicBezTo>
                  <a:pt x="714" y="1268"/>
                  <a:pt x="689" y="1301"/>
                  <a:pt x="686" y="1323"/>
                </a:cubicBezTo>
                <a:cubicBezTo>
                  <a:pt x="683" y="1345"/>
                  <a:pt x="685" y="1357"/>
                  <a:pt x="692" y="1377"/>
                </a:cubicBezTo>
                <a:cubicBezTo>
                  <a:pt x="699" y="1397"/>
                  <a:pt x="721" y="1407"/>
                  <a:pt x="731" y="1446"/>
                </a:cubicBezTo>
                <a:cubicBezTo>
                  <a:pt x="741" y="1485"/>
                  <a:pt x="755" y="1556"/>
                  <a:pt x="752" y="1608"/>
                </a:cubicBezTo>
                <a:cubicBezTo>
                  <a:pt x="749" y="1660"/>
                  <a:pt x="705" y="1690"/>
                  <a:pt x="713" y="1761"/>
                </a:cubicBezTo>
                <a:cubicBezTo>
                  <a:pt x="834" y="1918"/>
                  <a:pt x="783" y="1783"/>
                  <a:pt x="803" y="2034"/>
                </a:cubicBezTo>
                <a:cubicBezTo>
                  <a:pt x="831" y="2111"/>
                  <a:pt x="875" y="2185"/>
                  <a:pt x="893" y="2223"/>
                </a:cubicBezTo>
                <a:cubicBezTo>
                  <a:pt x="911" y="2261"/>
                  <a:pt x="914" y="2248"/>
                  <a:pt x="914" y="2265"/>
                </a:cubicBezTo>
                <a:cubicBezTo>
                  <a:pt x="917" y="2275"/>
                  <a:pt x="895" y="2316"/>
                  <a:pt x="895" y="2326"/>
                </a:cubicBezTo>
                <a:cubicBezTo>
                  <a:pt x="895" y="2372"/>
                  <a:pt x="897" y="2420"/>
                  <a:pt x="886" y="2465"/>
                </a:cubicBezTo>
                <a:cubicBezTo>
                  <a:pt x="883" y="2477"/>
                  <a:pt x="864" y="2477"/>
                  <a:pt x="856" y="2485"/>
                </a:cubicBezTo>
                <a:cubicBezTo>
                  <a:pt x="844" y="2497"/>
                  <a:pt x="839" y="2514"/>
                  <a:pt x="826" y="2525"/>
                </a:cubicBezTo>
                <a:cubicBezTo>
                  <a:pt x="792" y="2553"/>
                  <a:pt x="670" y="2552"/>
                  <a:pt x="647" y="2554"/>
                </a:cubicBezTo>
                <a:cubicBezTo>
                  <a:pt x="538" y="2576"/>
                  <a:pt x="429" y="2602"/>
                  <a:pt x="319" y="2614"/>
                </a:cubicBezTo>
                <a:cubicBezTo>
                  <a:pt x="277" y="2643"/>
                  <a:pt x="268" y="2707"/>
                  <a:pt x="210" y="2713"/>
                </a:cubicBezTo>
                <a:cubicBezTo>
                  <a:pt x="157" y="2719"/>
                  <a:pt x="104" y="2720"/>
                  <a:pt x="51" y="2723"/>
                </a:cubicBezTo>
                <a:lnTo>
                  <a:pt x="8" y="2739"/>
                </a:lnTo>
                <a:cubicBezTo>
                  <a:pt x="0" y="2395"/>
                  <a:pt x="6" y="1091"/>
                  <a:pt x="5" y="657"/>
                </a:cubicBezTo>
                <a:lnTo>
                  <a:pt x="2" y="131"/>
                </a:lnTo>
                <a:cubicBezTo>
                  <a:pt x="22" y="128"/>
                  <a:pt x="48" y="52"/>
                  <a:pt x="65" y="42"/>
                </a:cubicBezTo>
                <a:cubicBezTo>
                  <a:pt x="68" y="0"/>
                  <a:pt x="76" y="37"/>
                  <a:pt x="83" y="30"/>
                </a:cubicBezTo>
                <a:cubicBezTo>
                  <a:pt x="91" y="23"/>
                  <a:pt x="106" y="21"/>
                  <a:pt x="116" y="18"/>
                </a:cubicBezTo>
                <a:cubicBezTo>
                  <a:pt x="137" y="19"/>
                  <a:pt x="192" y="4"/>
                  <a:pt x="209" y="39"/>
                </a:cubicBezTo>
                <a:cubicBezTo>
                  <a:pt x="229" y="51"/>
                  <a:pt x="234" y="73"/>
                  <a:pt x="236" y="90"/>
                </a:cubicBezTo>
                <a:cubicBezTo>
                  <a:pt x="243" y="107"/>
                  <a:pt x="214" y="111"/>
                  <a:pt x="221" y="141"/>
                </a:cubicBezTo>
                <a:cubicBezTo>
                  <a:pt x="226" y="153"/>
                  <a:pt x="251" y="145"/>
                  <a:pt x="266" y="165"/>
                </a:cubicBezTo>
                <a:cubicBezTo>
                  <a:pt x="281" y="185"/>
                  <a:pt x="290" y="235"/>
                  <a:pt x="311" y="264"/>
                </a:cubicBezTo>
                <a:cubicBezTo>
                  <a:pt x="350" y="324"/>
                  <a:pt x="341" y="312"/>
                  <a:pt x="392" y="339"/>
                </a:cubicBezTo>
                <a:cubicBezTo>
                  <a:pt x="419" y="367"/>
                  <a:pt x="430" y="419"/>
                  <a:pt x="461" y="447"/>
                </a:cubicBezTo>
                <a:cubicBezTo>
                  <a:pt x="481" y="470"/>
                  <a:pt x="504" y="472"/>
                  <a:pt x="512" y="477"/>
                </a:cubicBezTo>
                <a:cubicBezTo>
                  <a:pt x="512" y="477"/>
                  <a:pt x="545" y="510"/>
                  <a:pt x="545" y="510"/>
                </a:cubicBezTo>
                <a:close/>
              </a:path>
            </a:pathLst>
          </a:custGeom>
          <a:solidFill>
            <a:srgbClr val="FF0000">
              <a:alpha val="50195"/>
            </a:srgbClr>
          </a:solidFill>
          <a:ln w="9525">
            <a:solidFill>
              <a:srgbClr val="FF0000"/>
            </a:solidFill>
            <a:round/>
            <a:headEnd/>
            <a:tailEnd/>
          </a:ln>
        </p:spPr>
        <p:txBody>
          <a:bodyPr/>
          <a:lstStyle/>
          <a:p>
            <a:endParaRPr lang="en-US" sz="1350"/>
          </a:p>
        </p:txBody>
      </p:sp>
      <p:sp>
        <p:nvSpPr>
          <p:cNvPr id="3078" name="Freeform 21"/>
          <p:cNvSpPr>
            <a:spLocks/>
          </p:cNvSpPr>
          <p:nvPr/>
        </p:nvSpPr>
        <p:spPr bwMode="auto">
          <a:xfrm>
            <a:off x="2296717" y="2686050"/>
            <a:ext cx="553640" cy="671513"/>
          </a:xfrm>
          <a:custGeom>
            <a:avLst/>
            <a:gdLst>
              <a:gd name="T0" fmla="*/ 0 w 465"/>
              <a:gd name="T1" fmla="*/ 2147483646 h 564"/>
              <a:gd name="T2" fmla="*/ 2147483646 w 465"/>
              <a:gd name="T3" fmla="*/ 2147483646 h 564"/>
              <a:gd name="T4" fmla="*/ 2147483646 w 465"/>
              <a:gd name="T5" fmla="*/ 2147483646 h 564"/>
              <a:gd name="T6" fmla="*/ 2147483646 w 465"/>
              <a:gd name="T7" fmla="*/ 2147483646 h 564"/>
              <a:gd name="T8" fmla="*/ 2147483646 w 465"/>
              <a:gd name="T9" fmla="*/ 2147483646 h 564"/>
              <a:gd name="T10" fmla="*/ 2147483646 w 465"/>
              <a:gd name="T11" fmla="*/ 0 h 564"/>
              <a:gd name="T12" fmla="*/ 2147483646 w 465"/>
              <a:gd name="T13" fmla="*/ 2147483646 h 564"/>
              <a:gd name="T14" fmla="*/ 2147483646 w 465"/>
              <a:gd name="T15" fmla="*/ 2147483646 h 564"/>
              <a:gd name="T16" fmla="*/ 2147483646 w 465"/>
              <a:gd name="T17" fmla="*/ 2147483646 h 564"/>
              <a:gd name="T18" fmla="*/ 2147483646 w 465"/>
              <a:gd name="T19" fmla="*/ 2147483646 h 564"/>
              <a:gd name="T20" fmla="*/ 2147483646 w 465"/>
              <a:gd name="T21" fmla="*/ 2147483646 h 564"/>
              <a:gd name="T22" fmla="*/ 0 w 465"/>
              <a:gd name="T23" fmla="*/ 2147483646 h 5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5"/>
              <a:gd name="T37" fmla="*/ 0 h 564"/>
              <a:gd name="T38" fmla="*/ 465 w 465"/>
              <a:gd name="T39" fmla="*/ 564 h 5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5" h="564">
                <a:moveTo>
                  <a:pt x="0" y="414"/>
                </a:moveTo>
                <a:lnTo>
                  <a:pt x="39" y="336"/>
                </a:lnTo>
                <a:lnTo>
                  <a:pt x="87" y="288"/>
                </a:lnTo>
                <a:lnTo>
                  <a:pt x="183" y="192"/>
                </a:lnTo>
                <a:lnTo>
                  <a:pt x="231" y="48"/>
                </a:lnTo>
                <a:lnTo>
                  <a:pt x="327" y="0"/>
                </a:lnTo>
                <a:lnTo>
                  <a:pt x="465" y="174"/>
                </a:lnTo>
                <a:lnTo>
                  <a:pt x="396" y="282"/>
                </a:lnTo>
                <a:lnTo>
                  <a:pt x="405" y="486"/>
                </a:lnTo>
                <a:lnTo>
                  <a:pt x="177" y="564"/>
                </a:lnTo>
                <a:lnTo>
                  <a:pt x="42" y="492"/>
                </a:lnTo>
                <a:lnTo>
                  <a:pt x="0" y="414"/>
                </a:lnTo>
                <a:close/>
              </a:path>
            </a:pathLst>
          </a:custGeom>
          <a:solidFill>
            <a:srgbClr val="3333FF">
              <a:alpha val="50195"/>
            </a:srgbClr>
          </a:solidFill>
          <a:ln w="9525">
            <a:solidFill>
              <a:schemeClr val="accent2"/>
            </a:solidFill>
            <a:round/>
            <a:headEnd/>
            <a:tailEnd/>
          </a:ln>
        </p:spPr>
        <p:txBody>
          <a:bodyPr/>
          <a:lstStyle/>
          <a:p>
            <a:endParaRPr lang="en-US" sz="1350"/>
          </a:p>
        </p:txBody>
      </p:sp>
      <p:sp>
        <p:nvSpPr>
          <p:cNvPr id="3079" name="Text Box 20"/>
          <p:cNvSpPr txBox="1">
            <a:spLocks noChangeArrowheads="1"/>
          </p:cNvSpPr>
          <p:nvPr/>
        </p:nvSpPr>
        <p:spPr bwMode="auto">
          <a:xfrm rot="18491819">
            <a:off x="2271719" y="2943943"/>
            <a:ext cx="540533"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haucer" pitchFamily="2" charset="0"/>
              </a:defRPr>
            </a:lvl1pPr>
            <a:lvl2pPr marL="742950" indent="-285750">
              <a:spcBef>
                <a:spcPct val="20000"/>
              </a:spcBef>
              <a:buChar char="–"/>
              <a:defRPr sz="2800">
                <a:solidFill>
                  <a:schemeClr val="tx1"/>
                </a:solidFill>
                <a:latin typeface="Chaucer" pitchFamily="2" charset="0"/>
              </a:defRPr>
            </a:lvl2pPr>
            <a:lvl3pPr marL="1143000" indent="-228600">
              <a:spcBef>
                <a:spcPct val="20000"/>
              </a:spcBef>
              <a:buChar char="•"/>
              <a:defRPr sz="2400">
                <a:solidFill>
                  <a:schemeClr val="tx1"/>
                </a:solidFill>
                <a:latin typeface="Chaucer" pitchFamily="2" charset="0"/>
              </a:defRPr>
            </a:lvl3pPr>
            <a:lvl4pPr marL="1600200" indent="-228600">
              <a:spcBef>
                <a:spcPct val="20000"/>
              </a:spcBef>
              <a:buChar char="–"/>
              <a:defRPr sz="2000">
                <a:solidFill>
                  <a:schemeClr val="tx1"/>
                </a:solidFill>
                <a:latin typeface="Chaucer" pitchFamily="2" charset="0"/>
              </a:defRPr>
            </a:lvl4pPr>
            <a:lvl5pPr marL="2057400" indent="-228600">
              <a:spcBef>
                <a:spcPct val="20000"/>
              </a:spcBef>
              <a:buChar char="»"/>
              <a:defRPr sz="2000">
                <a:solidFill>
                  <a:schemeClr val="tx1"/>
                </a:solidFill>
                <a:latin typeface="Chaucer" pitchFamily="2" charset="0"/>
              </a:defRPr>
            </a:lvl5pPr>
            <a:lvl6pPr marL="2514600" indent="-228600" eaLnBrk="0" fontAlgn="base" hangingPunct="0">
              <a:spcBef>
                <a:spcPct val="20000"/>
              </a:spcBef>
              <a:spcAft>
                <a:spcPct val="0"/>
              </a:spcAft>
              <a:buChar char="»"/>
              <a:defRPr sz="2000">
                <a:solidFill>
                  <a:schemeClr val="tx1"/>
                </a:solidFill>
                <a:latin typeface="Chaucer" pitchFamily="2" charset="0"/>
              </a:defRPr>
            </a:lvl6pPr>
            <a:lvl7pPr marL="2971800" indent="-228600" eaLnBrk="0" fontAlgn="base" hangingPunct="0">
              <a:spcBef>
                <a:spcPct val="20000"/>
              </a:spcBef>
              <a:spcAft>
                <a:spcPct val="0"/>
              </a:spcAft>
              <a:buChar char="»"/>
              <a:defRPr sz="2000">
                <a:solidFill>
                  <a:schemeClr val="tx1"/>
                </a:solidFill>
                <a:latin typeface="Chaucer" pitchFamily="2" charset="0"/>
              </a:defRPr>
            </a:lvl7pPr>
            <a:lvl8pPr marL="3429000" indent="-228600" eaLnBrk="0" fontAlgn="base" hangingPunct="0">
              <a:spcBef>
                <a:spcPct val="20000"/>
              </a:spcBef>
              <a:spcAft>
                <a:spcPct val="0"/>
              </a:spcAft>
              <a:buChar char="»"/>
              <a:defRPr sz="2000">
                <a:solidFill>
                  <a:schemeClr val="tx1"/>
                </a:solidFill>
                <a:latin typeface="Chaucer" pitchFamily="2" charset="0"/>
              </a:defRPr>
            </a:lvl8pPr>
            <a:lvl9pPr marL="3886200" indent="-228600" eaLnBrk="0" fontAlgn="base" hangingPunct="0">
              <a:spcBef>
                <a:spcPct val="20000"/>
              </a:spcBef>
              <a:spcAft>
                <a:spcPct val="0"/>
              </a:spcAft>
              <a:buChar char="»"/>
              <a:defRPr sz="2000">
                <a:solidFill>
                  <a:schemeClr val="tx1"/>
                </a:solidFill>
                <a:latin typeface="Chaucer" pitchFamily="2" charset="0"/>
              </a:defRPr>
            </a:lvl9pPr>
          </a:lstStyle>
          <a:p>
            <a:pPr eaLnBrk="1" hangingPunct="1">
              <a:spcBef>
                <a:spcPct val="0"/>
              </a:spcBef>
              <a:buFontTx/>
              <a:buNone/>
            </a:pPr>
            <a:r>
              <a:rPr lang="en-US" altLang="en-US" sz="675">
                <a:latin typeface="Arial Black" panose="020B0A04020102020204" pitchFamily="34" charset="0"/>
              </a:rPr>
              <a:t>Canaan</a:t>
            </a:r>
          </a:p>
        </p:txBody>
      </p:sp>
      <p:sp>
        <p:nvSpPr>
          <p:cNvPr id="3080" name="Text Box 22"/>
          <p:cNvSpPr txBox="1">
            <a:spLocks noChangeArrowheads="1"/>
          </p:cNvSpPr>
          <p:nvPr/>
        </p:nvSpPr>
        <p:spPr bwMode="auto">
          <a:xfrm rot="3445653">
            <a:off x="2762098" y="3142777"/>
            <a:ext cx="819455"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haucer" pitchFamily="2" charset="0"/>
              </a:defRPr>
            </a:lvl1pPr>
            <a:lvl2pPr marL="742950" indent="-285750">
              <a:spcBef>
                <a:spcPct val="20000"/>
              </a:spcBef>
              <a:buChar char="–"/>
              <a:defRPr sz="2800">
                <a:solidFill>
                  <a:schemeClr val="tx1"/>
                </a:solidFill>
                <a:latin typeface="Chaucer" pitchFamily="2" charset="0"/>
              </a:defRPr>
            </a:lvl2pPr>
            <a:lvl3pPr marL="1143000" indent="-228600">
              <a:spcBef>
                <a:spcPct val="20000"/>
              </a:spcBef>
              <a:buChar char="•"/>
              <a:defRPr sz="2400">
                <a:solidFill>
                  <a:schemeClr val="tx1"/>
                </a:solidFill>
                <a:latin typeface="Chaucer" pitchFamily="2" charset="0"/>
              </a:defRPr>
            </a:lvl3pPr>
            <a:lvl4pPr marL="1600200" indent="-228600">
              <a:spcBef>
                <a:spcPct val="20000"/>
              </a:spcBef>
              <a:buChar char="–"/>
              <a:defRPr sz="2000">
                <a:solidFill>
                  <a:schemeClr val="tx1"/>
                </a:solidFill>
                <a:latin typeface="Chaucer" pitchFamily="2" charset="0"/>
              </a:defRPr>
            </a:lvl4pPr>
            <a:lvl5pPr marL="2057400" indent="-228600">
              <a:spcBef>
                <a:spcPct val="20000"/>
              </a:spcBef>
              <a:buChar char="»"/>
              <a:defRPr sz="2000">
                <a:solidFill>
                  <a:schemeClr val="tx1"/>
                </a:solidFill>
                <a:latin typeface="Chaucer" pitchFamily="2" charset="0"/>
              </a:defRPr>
            </a:lvl5pPr>
            <a:lvl6pPr marL="2514600" indent="-228600" eaLnBrk="0" fontAlgn="base" hangingPunct="0">
              <a:spcBef>
                <a:spcPct val="20000"/>
              </a:spcBef>
              <a:spcAft>
                <a:spcPct val="0"/>
              </a:spcAft>
              <a:buChar char="»"/>
              <a:defRPr sz="2000">
                <a:solidFill>
                  <a:schemeClr val="tx1"/>
                </a:solidFill>
                <a:latin typeface="Chaucer" pitchFamily="2" charset="0"/>
              </a:defRPr>
            </a:lvl6pPr>
            <a:lvl7pPr marL="2971800" indent="-228600" eaLnBrk="0" fontAlgn="base" hangingPunct="0">
              <a:spcBef>
                <a:spcPct val="20000"/>
              </a:spcBef>
              <a:spcAft>
                <a:spcPct val="0"/>
              </a:spcAft>
              <a:buChar char="»"/>
              <a:defRPr sz="2000">
                <a:solidFill>
                  <a:schemeClr val="tx1"/>
                </a:solidFill>
                <a:latin typeface="Chaucer" pitchFamily="2" charset="0"/>
              </a:defRPr>
            </a:lvl7pPr>
            <a:lvl8pPr marL="3429000" indent="-228600" eaLnBrk="0" fontAlgn="base" hangingPunct="0">
              <a:spcBef>
                <a:spcPct val="20000"/>
              </a:spcBef>
              <a:spcAft>
                <a:spcPct val="0"/>
              </a:spcAft>
              <a:buChar char="»"/>
              <a:defRPr sz="2000">
                <a:solidFill>
                  <a:schemeClr val="tx1"/>
                </a:solidFill>
                <a:latin typeface="Chaucer" pitchFamily="2" charset="0"/>
              </a:defRPr>
            </a:lvl8pPr>
            <a:lvl9pPr marL="3886200" indent="-228600" eaLnBrk="0" fontAlgn="base" hangingPunct="0">
              <a:spcBef>
                <a:spcPct val="20000"/>
              </a:spcBef>
              <a:spcAft>
                <a:spcPct val="0"/>
              </a:spcAft>
              <a:buChar char="»"/>
              <a:defRPr sz="2000">
                <a:solidFill>
                  <a:schemeClr val="tx1"/>
                </a:solidFill>
                <a:latin typeface="Chaucer" pitchFamily="2" charset="0"/>
              </a:defRPr>
            </a:lvl9pPr>
          </a:lstStyle>
          <a:p>
            <a:pPr eaLnBrk="1" hangingPunct="1">
              <a:spcBef>
                <a:spcPct val="0"/>
              </a:spcBef>
              <a:buFontTx/>
              <a:buNone/>
            </a:pPr>
            <a:r>
              <a:rPr lang="en-US" altLang="en-US" sz="675">
                <a:latin typeface="Arial Black" panose="020B0A04020102020204" pitchFamily="34" charset="0"/>
              </a:rPr>
              <a:t>Mesopotamia</a:t>
            </a:r>
          </a:p>
        </p:txBody>
      </p:sp>
      <p:sp>
        <p:nvSpPr>
          <p:cNvPr id="3081" name="Freeform 23"/>
          <p:cNvSpPr>
            <a:spLocks/>
          </p:cNvSpPr>
          <p:nvPr/>
        </p:nvSpPr>
        <p:spPr bwMode="auto">
          <a:xfrm>
            <a:off x="2874169" y="2806305"/>
            <a:ext cx="586979" cy="844153"/>
          </a:xfrm>
          <a:custGeom>
            <a:avLst/>
            <a:gdLst>
              <a:gd name="T0" fmla="*/ 2147483646 w 493"/>
              <a:gd name="T1" fmla="*/ 2147483646 h 709"/>
              <a:gd name="T2" fmla="*/ 2147483646 w 493"/>
              <a:gd name="T3" fmla="*/ 2147483646 h 709"/>
              <a:gd name="T4" fmla="*/ 2147483646 w 493"/>
              <a:gd name="T5" fmla="*/ 2147483646 h 709"/>
              <a:gd name="T6" fmla="*/ 2147483646 w 493"/>
              <a:gd name="T7" fmla="*/ 2147483646 h 709"/>
              <a:gd name="T8" fmla="*/ 2147483646 w 493"/>
              <a:gd name="T9" fmla="*/ 2147483646 h 709"/>
              <a:gd name="T10" fmla="*/ 2147483646 w 493"/>
              <a:gd name="T11" fmla="*/ 2147483646 h 709"/>
              <a:gd name="T12" fmla="*/ 2147483646 w 493"/>
              <a:gd name="T13" fmla="*/ 2147483646 h 709"/>
              <a:gd name="T14" fmla="*/ 2147483646 w 493"/>
              <a:gd name="T15" fmla="*/ 2147483646 h 709"/>
              <a:gd name="T16" fmla="*/ 2147483646 w 493"/>
              <a:gd name="T17" fmla="*/ 2147483646 h 709"/>
              <a:gd name="T18" fmla="*/ 2147483646 w 493"/>
              <a:gd name="T19" fmla="*/ 2147483646 h 709"/>
              <a:gd name="T20" fmla="*/ 2147483646 w 493"/>
              <a:gd name="T21" fmla="*/ 2147483646 h 709"/>
              <a:gd name="T22" fmla="*/ 2147483646 w 493"/>
              <a:gd name="T23" fmla="*/ 2147483646 h 709"/>
              <a:gd name="T24" fmla="*/ 2147483646 w 493"/>
              <a:gd name="T25" fmla="*/ 2147483646 h 709"/>
              <a:gd name="T26" fmla="*/ 2147483646 w 493"/>
              <a:gd name="T27" fmla="*/ 2147483646 h 709"/>
              <a:gd name="T28" fmla="*/ 2147483646 w 493"/>
              <a:gd name="T29" fmla="*/ 2147483646 h 709"/>
              <a:gd name="T30" fmla="*/ 2147483646 w 493"/>
              <a:gd name="T31" fmla="*/ 2147483646 h 709"/>
              <a:gd name="T32" fmla="*/ 2147483646 w 493"/>
              <a:gd name="T33" fmla="*/ 2147483646 h 709"/>
              <a:gd name="T34" fmla="*/ 2147483646 w 493"/>
              <a:gd name="T35" fmla="*/ 2147483646 h 709"/>
              <a:gd name="T36" fmla="*/ 2147483646 w 493"/>
              <a:gd name="T37" fmla="*/ 2147483646 h 709"/>
              <a:gd name="T38" fmla="*/ 2147483646 w 493"/>
              <a:gd name="T39" fmla="*/ 2147483646 h 709"/>
              <a:gd name="T40" fmla="*/ 2147483646 w 493"/>
              <a:gd name="T41" fmla="*/ 2147483646 h 709"/>
              <a:gd name="T42" fmla="*/ 2147483646 w 493"/>
              <a:gd name="T43" fmla="*/ 2147483646 h 709"/>
              <a:gd name="T44" fmla="*/ 2147483646 w 493"/>
              <a:gd name="T45" fmla="*/ 2147483646 h 709"/>
              <a:gd name="T46" fmla="*/ 2147483646 w 493"/>
              <a:gd name="T47" fmla="*/ 2147483646 h 709"/>
              <a:gd name="T48" fmla="*/ 2147483646 w 493"/>
              <a:gd name="T49" fmla="*/ 2147483646 h 709"/>
              <a:gd name="T50" fmla="*/ 2147483646 w 493"/>
              <a:gd name="T51" fmla="*/ 2147483646 h 709"/>
              <a:gd name="T52" fmla="*/ 2147483646 w 493"/>
              <a:gd name="T53" fmla="*/ 2147483646 h 709"/>
              <a:gd name="T54" fmla="*/ 2147483646 w 493"/>
              <a:gd name="T55" fmla="*/ 2147483646 h 7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3"/>
              <a:gd name="T85" fmla="*/ 0 h 709"/>
              <a:gd name="T86" fmla="*/ 493 w 493"/>
              <a:gd name="T87" fmla="*/ 709 h 7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3" h="709">
                <a:moveTo>
                  <a:pt x="13" y="73"/>
                </a:moveTo>
                <a:cubicBezTo>
                  <a:pt x="19" y="56"/>
                  <a:pt x="48" y="57"/>
                  <a:pt x="64" y="46"/>
                </a:cubicBezTo>
                <a:cubicBezTo>
                  <a:pt x="69" y="39"/>
                  <a:pt x="72" y="25"/>
                  <a:pt x="79" y="19"/>
                </a:cubicBezTo>
                <a:cubicBezTo>
                  <a:pt x="89" y="11"/>
                  <a:pt x="111" y="11"/>
                  <a:pt x="124" y="7"/>
                </a:cubicBezTo>
                <a:cubicBezTo>
                  <a:pt x="207" y="9"/>
                  <a:pt x="205" y="0"/>
                  <a:pt x="253" y="19"/>
                </a:cubicBezTo>
                <a:cubicBezTo>
                  <a:pt x="267" y="33"/>
                  <a:pt x="266" y="45"/>
                  <a:pt x="274" y="61"/>
                </a:cubicBezTo>
                <a:cubicBezTo>
                  <a:pt x="277" y="67"/>
                  <a:pt x="282" y="73"/>
                  <a:pt x="286" y="79"/>
                </a:cubicBezTo>
                <a:cubicBezTo>
                  <a:pt x="290" y="85"/>
                  <a:pt x="304" y="91"/>
                  <a:pt x="304" y="91"/>
                </a:cubicBezTo>
                <a:cubicBezTo>
                  <a:pt x="334" y="136"/>
                  <a:pt x="314" y="193"/>
                  <a:pt x="331" y="244"/>
                </a:cubicBezTo>
                <a:cubicBezTo>
                  <a:pt x="334" y="269"/>
                  <a:pt x="329" y="298"/>
                  <a:pt x="352" y="313"/>
                </a:cubicBezTo>
                <a:cubicBezTo>
                  <a:pt x="357" y="328"/>
                  <a:pt x="372" y="359"/>
                  <a:pt x="388" y="364"/>
                </a:cubicBezTo>
                <a:cubicBezTo>
                  <a:pt x="402" y="378"/>
                  <a:pt x="406" y="399"/>
                  <a:pt x="427" y="406"/>
                </a:cubicBezTo>
                <a:cubicBezTo>
                  <a:pt x="441" y="433"/>
                  <a:pt x="466" y="453"/>
                  <a:pt x="484" y="478"/>
                </a:cubicBezTo>
                <a:cubicBezTo>
                  <a:pt x="493" y="531"/>
                  <a:pt x="488" y="497"/>
                  <a:pt x="484" y="607"/>
                </a:cubicBezTo>
                <a:cubicBezTo>
                  <a:pt x="482" y="668"/>
                  <a:pt x="479" y="683"/>
                  <a:pt x="418" y="688"/>
                </a:cubicBezTo>
                <a:cubicBezTo>
                  <a:pt x="395" y="696"/>
                  <a:pt x="422" y="684"/>
                  <a:pt x="403" y="700"/>
                </a:cubicBezTo>
                <a:cubicBezTo>
                  <a:pt x="396" y="705"/>
                  <a:pt x="381" y="706"/>
                  <a:pt x="373" y="709"/>
                </a:cubicBezTo>
                <a:cubicBezTo>
                  <a:pt x="335" y="707"/>
                  <a:pt x="323" y="705"/>
                  <a:pt x="292" y="700"/>
                </a:cubicBezTo>
                <a:cubicBezTo>
                  <a:pt x="277" y="690"/>
                  <a:pt x="260" y="679"/>
                  <a:pt x="250" y="664"/>
                </a:cubicBezTo>
                <a:cubicBezTo>
                  <a:pt x="236" y="643"/>
                  <a:pt x="244" y="650"/>
                  <a:pt x="229" y="640"/>
                </a:cubicBezTo>
                <a:cubicBezTo>
                  <a:pt x="215" y="619"/>
                  <a:pt x="198" y="612"/>
                  <a:pt x="181" y="595"/>
                </a:cubicBezTo>
                <a:cubicBezTo>
                  <a:pt x="175" y="565"/>
                  <a:pt x="169" y="535"/>
                  <a:pt x="163" y="505"/>
                </a:cubicBezTo>
                <a:cubicBezTo>
                  <a:pt x="162" y="473"/>
                  <a:pt x="162" y="441"/>
                  <a:pt x="160" y="409"/>
                </a:cubicBezTo>
                <a:cubicBezTo>
                  <a:pt x="158" y="367"/>
                  <a:pt x="104" y="349"/>
                  <a:pt x="91" y="310"/>
                </a:cubicBezTo>
                <a:cubicBezTo>
                  <a:pt x="81" y="280"/>
                  <a:pt x="74" y="230"/>
                  <a:pt x="52" y="208"/>
                </a:cubicBezTo>
                <a:cubicBezTo>
                  <a:pt x="44" y="184"/>
                  <a:pt x="43" y="171"/>
                  <a:pt x="22" y="157"/>
                </a:cubicBezTo>
                <a:cubicBezTo>
                  <a:pt x="17" y="143"/>
                  <a:pt x="11" y="132"/>
                  <a:pt x="7" y="118"/>
                </a:cubicBezTo>
                <a:cubicBezTo>
                  <a:pt x="10" y="75"/>
                  <a:pt x="0" y="86"/>
                  <a:pt x="13" y="73"/>
                </a:cubicBezTo>
                <a:close/>
              </a:path>
            </a:pathLst>
          </a:custGeom>
          <a:solidFill>
            <a:schemeClr val="accent1">
              <a:alpha val="50195"/>
            </a:schemeClr>
          </a:solidFill>
          <a:ln w="9525">
            <a:solidFill>
              <a:schemeClr val="accent1"/>
            </a:solidFill>
            <a:round/>
            <a:headEnd/>
            <a:tailEnd/>
          </a:ln>
        </p:spPr>
        <p:txBody>
          <a:bodyPr/>
          <a:lstStyle/>
          <a:p>
            <a:endParaRPr lang="en-US" sz="1350"/>
          </a:p>
        </p:txBody>
      </p:sp>
      <p:sp>
        <p:nvSpPr>
          <p:cNvPr id="3082" name="Line 24"/>
          <p:cNvSpPr>
            <a:spLocks noChangeShapeType="1"/>
          </p:cNvSpPr>
          <p:nvPr/>
        </p:nvSpPr>
        <p:spPr bwMode="auto">
          <a:xfrm>
            <a:off x="1365648" y="848936"/>
            <a:ext cx="6172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426579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0" y="152400"/>
            <a:ext cx="9240982" cy="1325563"/>
          </a:xfrm>
        </p:spPr>
        <p:txBody>
          <a:bodyPr>
            <a:normAutofit/>
          </a:bodyPr>
          <a:lstStyle/>
          <a:p>
            <a:pPr eaLnBrk="1" hangingPunct="1"/>
            <a:r>
              <a:rPr lang="en-US" altLang="en-US" dirty="0" smtClean="0">
                <a:latin typeface="Cochin" charset="0"/>
                <a:cs typeface="Cochin" charset="0"/>
                <a:sym typeface="Cochin" charset="0"/>
              </a:rPr>
              <a:t>Who conquered the Babylonians…Significance?</a:t>
            </a:r>
            <a:endParaRPr lang="en-US" altLang="en-US" dirty="0" smtClean="0">
              <a:latin typeface="Cochin" charset="0"/>
              <a:sym typeface="Cochin" charset="0"/>
            </a:endParaRPr>
          </a:p>
        </p:txBody>
      </p:sp>
      <p:sp>
        <p:nvSpPr>
          <p:cNvPr id="33794" name="Rectangle 2"/>
          <p:cNvSpPr>
            <a:spLocks noGrp="1" noChangeArrowheads="1"/>
          </p:cNvSpPr>
          <p:nvPr>
            <p:ph type="body" idx="1"/>
          </p:nvPr>
        </p:nvSpPr>
        <p:spPr>
          <a:xfrm>
            <a:off x="0" y="1914006"/>
            <a:ext cx="9144000" cy="4423410"/>
          </a:xfrm>
        </p:spPr>
        <p:txBody>
          <a:bodyPr/>
          <a:lstStyle/>
          <a:p>
            <a:pPr marL="630079">
              <a:buFont typeface="Cochin" charset="0"/>
              <a:buChar char="•"/>
            </a:pPr>
            <a:r>
              <a:rPr lang="en-US" altLang="en-US" sz="3240" dirty="0">
                <a:solidFill>
                  <a:srgbClr val="FF0000"/>
                </a:solidFill>
                <a:latin typeface="Cochin" charset="0"/>
                <a:cs typeface="Cochin" charset="0"/>
                <a:sym typeface="Cochin" charset="0"/>
              </a:rPr>
              <a:t>Persians</a:t>
            </a:r>
            <a:r>
              <a:rPr lang="en-US" altLang="en-US" sz="3240" dirty="0">
                <a:latin typeface="Cochin" charset="0"/>
                <a:cs typeface="Cochin" charset="0"/>
                <a:sym typeface="Cochin" charset="0"/>
              </a:rPr>
              <a:t> conquered Babylonia in 539 B.C.E.</a:t>
            </a:r>
            <a:endParaRPr lang="en-US" altLang="en-US" sz="3240" dirty="0">
              <a:latin typeface="Cochin" charset="0"/>
              <a:sym typeface="Cochin" charset="0"/>
            </a:endParaRPr>
          </a:p>
          <a:p>
            <a:pPr marL="938689" lvl="1">
              <a:buFont typeface="Cochin" charset="0"/>
              <a:buChar char="•"/>
            </a:pPr>
            <a:r>
              <a:rPr lang="en-US" altLang="en-US" sz="3240" dirty="0" smtClean="0">
                <a:latin typeface="Cochin" charset="0"/>
                <a:cs typeface="Cochin" charset="0"/>
                <a:sym typeface="Cochin" charset="0"/>
              </a:rPr>
              <a:t>Practiced </a:t>
            </a:r>
            <a:r>
              <a:rPr lang="en-US" altLang="en-US" sz="3240" dirty="0">
                <a:solidFill>
                  <a:srgbClr val="FF0000"/>
                </a:solidFill>
                <a:latin typeface="Cochin" charset="0"/>
                <a:cs typeface="Cochin" charset="0"/>
                <a:sym typeface="Cochin" charset="0"/>
              </a:rPr>
              <a:t>religious tolerance</a:t>
            </a:r>
            <a:endParaRPr lang="en-US" altLang="en-US" sz="3240" dirty="0">
              <a:solidFill>
                <a:srgbClr val="FF0000"/>
              </a:solidFill>
              <a:latin typeface="Cochin" charset="0"/>
              <a:sym typeface="Cochin" charset="0"/>
            </a:endParaRPr>
          </a:p>
          <a:p>
            <a:pPr marL="630079">
              <a:buFont typeface="Cochin" charset="0"/>
              <a:buChar char="•"/>
            </a:pPr>
            <a:r>
              <a:rPr lang="en-US" altLang="en-US" sz="3240" dirty="0">
                <a:latin typeface="Cochin" charset="0"/>
                <a:cs typeface="Cochin" charset="0"/>
                <a:sym typeface="Cochin" charset="0"/>
              </a:rPr>
              <a:t>Persian king </a:t>
            </a:r>
            <a:r>
              <a:rPr lang="en-US" altLang="en-US" sz="3240" dirty="0">
                <a:solidFill>
                  <a:srgbClr val="FF0000"/>
                </a:solidFill>
                <a:latin typeface="Cochin" charset="0"/>
                <a:cs typeface="Cochin" charset="0"/>
                <a:sym typeface="Cochin" charset="0"/>
              </a:rPr>
              <a:t>Cyrus the Great freed the Jewish exiles and allowed them to return to Judah</a:t>
            </a:r>
            <a:endParaRPr lang="en-US" altLang="en-US" sz="3240" dirty="0">
              <a:solidFill>
                <a:srgbClr val="FF0000"/>
              </a:solidFill>
              <a:latin typeface="Cochin" charset="0"/>
              <a:sym typeface="Cochin" charset="0"/>
            </a:endParaRPr>
          </a:p>
          <a:p>
            <a:pPr marL="630079">
              <a:buFont typeface="Cochin" charset="0"/>
              <a:buChar char="•"/>
            </a:pPr>
            <a:r>
              <a:rPr lang="en-US" altLang="en-US" sz="3240" dirty="0">
                <a:solidFill>
                  <a:srgbClr val="FF0000"/>
                </a:solidFill>
                <a:latin typeface="Cochin" charset="0"/>
                <a:cs typeface="Cochin" charset="0"/>
                <a:sym typeface="Cochin" charset="0"/>
              </a:rPr>
              <a:t>Jews rebuilt Solomon’s Temple in Jerusalem by 515 B.C.E.</a:t>
            </a:r>
            <a:endParaRPr lang="en-US" altLang="en-US" sz="3240" dirty="0">
              <a:solidFill>
                <a:srgbClr val="FF0000"/>
              </a:solidFill>
              <a:latin typeface="Cochin" charset="0"/>
              <a:sym typeface="Cochin" charset="0"/>
            </a:endParaRPr>
          </a:p>
        </p:txBody>
      </p:sp>
    </p:spTree>
    <p:extLst>
      <p:ext uri="{BB962C8B-B14F-4D97-AF65-F5344CB8AC3E}">
        <p14:creationId xmlns:p14="http://schemas.microsoft.com/office/powerpoint/2010/main" val="86152821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pPr eaLnBrk="1" hangingPunct="1">
              <a:defRPr/>
            </a:pPr>
            <a:r>
              <a:rPr lang="en-US" altLang="en-US" smtClean="0">
                <a:latin typeface="Cochin" charset="0"/>
                <a:cs typeface="Cochin" charset="0"/>
                <a:sym typeface="Cochin" charset="0"/>
              </a:rPr>
              <a:t>Roman Control</a:t>
            </a:r>
            <a:endParaRPr lang="en-US" altLang="en-US" smtClean="0">
              <a:latin typeface="Cochin" charset="0"/>
              <a:sym typeface="Cochin" charset="0"/>
            </a:endParaRPr>
          </a:p>
        </p:txBody>
      </p:sp>
      <p:sp>
        <p:nvSpPr>
          <p:cNvPr id="35842" name="Rectangle 2"/>
          <p:cNvSpPr>
            <a:spLocks noGrp="1" noChangeArrowheads="1"/>
          </p:cNvSpPr>
          <p:nvPr>
            <p:ph type="body" idx="1"/>
          </p:nvPr>
        </p:nvSpPr>
        <p:spPr>
          <a:xfrm>
            <a:off x="891540" y="3531870"/>
            <a:ext cx="7475220" cy="1325880"/>
          </a:xfrm>
        </p:spPr>
        <p:txBody>
          <a:bodyPr>
            <a:normAutofit lnSpcReduction="10000"/>
          </a:bodyPr>
          <a:lstStyle/>
          <a:p>
            <a:pPr eaLnBrk="1" hangingPunct="1">
              <a:defRPr/>
            </a:pPr>
            <a:r>
              <a:rPr lang="en-US" altLang="en-US" smtClean="0">
                <a:latin typeface="Cochin" charset="0"/>
                <a:cs typeface="Cochin" charset="0"/>
                <a:sym typeface="Cochin" charset="0"/>
              </a:rPr>
              <a:t>Essential Question:</a:t>
            </a:r>
            <a:endParaRPr lang="en-US" altLang="en-US" smtClean="0">
              <a:latin typeface="Cochin" charset="0"/>
              <a:sym typeface="Cochin" charset="0"/>
            </a:endParaRPr>
          </a:p>
          <a:p>
            <a:pPr eaLnBrk="1" hangingPunct="1">
              <a:defRPr/>
            </a:pPr>
            <a:r>
              <a:rPr lang="en-US" altLang="en-US" smtClean="0">
                <a:latin typeface="Cochin" charset="0"/>
                <a:cs typeface="Cochin" charset="0"/>
                <a:sym typeface="Cochin" charset="0"/>
              </a:rPr>
              <a:t>What was the result of Jewish resistance to Roman rule?</a:t>
            </a:r>
            <a:endParaRPr lang="en-US" altLang="en-US" smtClean="0">
              <a:latin typeface="Cochin" charset="0"/>
              <a:sym typeface="Cochin" charset="0"/>
            </a:endParaRPr>
          </a:p>
        </p:txBody>
      </p:sp>
    </p:spTree>
    <p:extLst>
      <p:ext uri="{BB962C8B-B14F-4D97-AF65-F5344CB8AC3E}">
        <p14:creationId xmlns:p14="http://schemas.microsoft.com/office/powerpoint/2010/main" val="90643849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6867" name="Group 3"/>
          <p:cNvGrpSpPr>
            <a:grpSpLocks/>
          </p:cNvGrpSpPr>
          <p:nvPr/>
        </p:nvGrpSpPr>
        <p:grpSpPr bwMode="auto">
          <a:xfrm>
            <a:off x="3397568" y="2377440"/>
            <a:ext cx="5623560" cy="3954780"/>
            <a:chOff x="0" y="0"/>
            <a:chExt cx="3936" cy="2768"/>
          </a:xfrm>
        </p:grpSpPr>
        <p:pic>
          <p:nvPicPr>
            <p:cNvPr id="337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40"/>
              <a:ext cx="3824" cy="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36" cy="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6868" name="Rectangle 4"/>
          <p:cNvSpPr>
            <a:spLocks noGrp="1" noChangeArrowheads="1"/>
          </p:cNvSpPr>
          <p:nvPr>
            <p:ph type="title"/>
          </p:nvPr>
        </p:nvSpPr>
        <p:spPr/>
        <p:txBody>
          <a:bodyPr/>
          <a:lstStyle/>
          <a:p>
            <a:pPr eaLnBrk="1" hangingPunct="1"/>
            <a:r>
              <a:rPr lang="en-US" altLang="en-US" dirty="0" smtClean="0">
                <a:latin typeface="Cochin" charset="0"/>
                <a:cs typeface="Cochin" charset="0"/>
                <a:sym typeface="Cochin" charset="0"/>
              </a:rPr>
              <a:t>Rome Conquered Judea</a:t>
            </a:r>
            <a:endParaRPr lang="en-US" altLang="en-US" dirty="0" smtClean="0">
              <a:latin typeface="Cochin" charset="0"/>
              <a:sym typeface="Cochin" charset="0"/>
            </a:endParaRPr>
          </a:p>
        </p:txBody>
      </p:sp>
      <p:sp>
        <p:nvSpPr>
          <p:cNvPr id="36869" name="Rectangle 5"/>
          <p:cNvSpPr>
            <a:spLocks noGrp="1" noChangeArrowheads="1"/>
          </p:cNvSpPr>
          <p:nvPr>
            <p:ph type="body" idx="1"/>
          </p:nvPr>
        </p:nvSpPr>
        <p:spPr>
          <a:xfrm>
            <a:off x="0" y="1577340"/>
            <a:ext cx="3543300" cy="4949190"/>
          </a:xfrm>
        </p:spPr>
        <p:txBody>
          <a:bodyPr>
            <a:normAutofit lnSpcReduction="10000"/>
          </a:bodyPr>
          <a:lstStyle/>
          <a:p>
            <a:pPr marL="597218">
              <a:buFont typeface="Cochin" charset="0"/>
              <a:buChar char="•"/>
            </a:pPr>
            <a:r>
              <a:rPr lang="en-US" altLang="en-US" dirty="0" smtClean="0">
                <a:latin typeface="Cochin" charset="0"/>
                <a:cs typeface="Cochin" charset="0"/>
                <a:sym typeface="Cochin" charset="0"/>
              </a:rPr>
              <a:t>Roman conquered Judah (Judea) in 63 B.C.E.</a:t>
            </a:r>
            <a:endParaRPr lang="en-US" altLang="en-US" dirty="0" smtClean="0">
              <a:latin typeface="Cochin" charset="0"/>
              <a:sym typeface="Cochin" charset="0"/>
            </a:endParaRPr>
          </a:p>
          <a:p>
            <a:pPr marL="597218">
              <a:buFont typeface="Cochin" charset="0"/>
              <a:buChar char="•"/>
            </a:pPr>
            <a:r>
              <a:rPr lang="en-US" altLang="en-US" dirty="0" smtClean="0">
                <a:solidFill>
                  <a:srgbClr val="FF0000"/>
                </a:solidFill>
                <a:latin typeface="Cochin" charset="0"/>
                <a:cs typeface="Cochin" charset="0"/>
                <a:sym typeface="Cochin" charset="0"/>
              </a:rPr>
              <a:t>Roman</a:t>
            </a:r>
            <a:r>
              <a:rPr lang="en-US" altLang="en-US" dirty="0" smtClean="0">
                <a:latin typeface="Cochin" charset="0"/>
                <a:cs typeface="Cochin" charset="0"/>
                <a:sym typeface="Cochin" charset="0"/>
              </a:rPr>
              <a:t> rulers kept </a:t>
            </a:r>
            <a:r>
              <a:rPr lang="en-US" altLang="en-US" dirty="0" smtClean="0">
                <a:solidFill>
                  <a:srgbClr val="FF0000"/>
                </a:solidFill>
                <a:latin typeface="Cochin" charset="0"/>
                <a:cs typeface="Cochin" charset="0"/>
                <a:sym typeface="Cochin" charset="0"/>
              </a:rPr>
              <a:t>strict control </a:t>
            </a:r>
            <a:r>
              <a:rPr lang="en-US" altLang="en-US" dirty="0" smtClean="0">
                <a:latin typeface="Cochin" charset="0"/>
                <a:cs typeface="Cochin" charset="0"/>
                <a:sym typeface="Cochin" charset="0"/>
              </a:rPr>
              <a:t>over </a:t>
            </a:r>
            <a:r>
              <a:rPr lang="en-US" altLang="en-US" dirty="0" smtClean="0">
                <a:solidFill>
                  <a:srgbClr val="FF0000"/>
                </a:solidFill>
                <a:latin typeface="Cochin" charset="0"/>
                <a:cs typeface="Cochin" charset="0"/>
                <a:sym typeface="Cochin" charset="0"/>
              </a:rPr>
              <a:t>Judea</a:t>
            </a:r>
            <a:endParaRPr lang="en-US" altLang="en-US" dirty="0" smtClean="0">
              <a:solidFill>
                <a:srgbClr val="FF0000"/>
              </a:solidFill>
              <a:latin typeface="Cochin" charset="0"/>
              <a:sym typeface="Cochin" charset="0"/>
            </a:endParaRPr>
          </a:p>
          <a:p>
            <a:pPr marL="597218">
              <a:buFont typeface="Cochin" charset="0"/>
              <a:buChar char="•"/>
            </a:pPr>
            <a:r>
              <a:rPr lang="en-US" altLang="en-US" dirty="0" smtClean="0">
                <a:solidFill>
                  <a:srgbClr val="FF0000"/>
                </a:solidFill>
                <a:latin typeface="Cochin" charset="0"/>
                <a:cs typeface="Cochin" charset="0"/>
                <a:sym typeface="Cochin" charset="0"/>
              </a:rPr>
              <a:t>Jewish kings, and religious leaders were appointed by the Romans</a:t>
            </a:r>
            <a:endParaRPr lang="en-US" altLang="en-US" dirty="0" smtClean="0">
              <a:solidFill>
                <a:srgbClr val="FF0000"/>
              </a:solidFill>
              <a:latin typeface="Cochin" charset="0"/>
              <a:sym typeface="Cochin" charset="0"/>
            </a:endParaRPr>
          </a:p>
        </p:txBody>
      </p:sp>
    </p:spTree>
    <p:extLst>
      <p:ext uri="{BB962C8B-B14F-4D97-AF65-F5344CB8AC3E}">
        <p14:creationId xmlns:p14="http://schemas.microsoft.com/office/powerpoint/2010/main" val="252422465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58830633" presetClass="entr" presetSubtype="0" fill="hold" grpId="0" nodeType="clickEffect">
                                  <p:stCondLst>
                                    <p:cond delay="0"/>
                                  </p:stCondLst>
                                  <p:childTnLst>
                                    <p:set>
                                      <p:cBhvr>
                                        <p:cTn id="6" dur="1" fill="hold">
                                          <p:stCondLst>
                                            <p:cond delay="499"/>
                                          </p:stCondLst>
                                        </p:cTn>
                                        <p:tgtEl>
                                          <p:spTgt spid="36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558830633" presetClass="entr" presetSubtype="0" fill="hold" nodeType="clickEffect">
                                  <p:stCondLst>
                                    <p:cond delay="0"/>
                                  </p:stCondLst>
                                  <p:childTnLst>
                                    <p:set>
                                      <p:cBhvr>
                                        <p:cTn id="10" dur="1" fill="hold">
                                          <p:stCondLst>
                                            <p:cond delay="499"/>
                                          </p:stCondLst>
                                        </p:cTn>
                                        <p:tgtEl>
                                          <p:spTgt spid="368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9">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utoUpdateAnimBg="0"/>
      <p:bldP spid="36869" grpId="0" build="p" bldLvl="5"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a:lstStyle/>
          <a:p>
            <a:pPr eaLnBrk="1" hangingPunct="1"/>
            <a:r>
              <a:rPr lang="en-US" altLang="en-US" dirty="0" smtClean="0">
                <a:latin typeface="Cochin" charset="0"/>
                <a:cs typeface="Cochin" charset="0"/>
                <a:sym typeface="Cochin" charset="0"/>
              </a:rPr>
              <a:t>Resistance to Roman Rule – How &amp; Significance?</a:t>
            </a:r>
            <a:endParaRPr lang="en-US" altLang="en-US" dirty="0" smtClean="0">
              <a:latin typeface="Cochin" charset="0"/>
              <a:sym typeface="Cochin" charset="0"/>
            </a:endParaRPr>
          </a:p>
        </p:txBody>
      </p:sp>
      <p:sp>
        <p:nvSpPr>
          <p:cNvPr id="37890" name="Rectangle 2"/>
          <p:cNvSpPr>
            <a:spLocks noGrp="1" noChangeArrowheads="1"/>
          </p:cNvSpPr>
          <p:nvPr>
            <p:ph type="body" idx="1"/>
          </p:nvPr>
        </p:nvSpPr>
        <p:spPr>
          <a:xfrm>
            <a:off x="207817" y="1825625"/>
            <a:ext cx="8797637" cy="4351338"/>
          </a:xfrm>
        </p:spPr>
        <p:txBody>
          <a:bodyPr>
            <a:noAutofit/>
          </a:bodyPr>
          <a:lstStyle/>
          <a:p>
            <a:pPr marL="630079">
              <a:buFont typeface="Cochin" charset="0"/>
              <a:buChar char="•"/>
            </a:pPr>
            <a:r>
              <a:rPr lang="en-US" altLang="en-US" sz="3600" dirty="0" smtClean="0">
                <a:latin typeface="Cochin" charset="0"/>
                <a:cs typeface="Cochin" charset="0"/>
                <a:sym typeface="Cochin" charset="0"/>
              </a:rPr>
              <a:t>The </a:t>
            </a:r>
            <a:r>
              <a:rPr lang="en-US" altLang="en-US" sz="3600" dirty="0" smtClean="0">
                <a:solidFill>
                  <a:srgbClr val="FF0000"/>
                </a:solidFill>
                <a:latin typeface="Cochin" charset="0"/>
                <a:cs typeface="Cochin" charset="0"/>
                <a:sym typeface="Cochin" charset="0"/>
              </a:rPr>
              <a:t>Zealots</a:t>
            </a:r>
            <a:r>
              <a:rPr lang="en-US" altLang="en-US" sz="3600" dirty="0" smtClean="0">
                <a:latin typeface="Cochin" charset="0"/>
                <a:cs typeface="Cochin" charset="0"/>
                <a:sym typeface="Cochin" charset="0"/>
              </a:rPr>
              <a:t>, a Jewish group, led a </a:t>
            </a:r>
            <a:r>
              <a:rPr lang="en-US" altLang="en-US" sz="3600" dirty="0" smtClean="0">
                <a:solidFill>
                  <a:srgbClr val="FF0000"/>
                </a:solidFill>
                <a:latin typeface="Cochin" charset="0"/>
                <a:cs typeface="Cochin" charset="0"/>
                <a:sym typeface="Cochin" charset="0"/>
              </a:rPr>
              <a:t>rebellion against Rome in 66 C.E.</a:t>
            </a:r>
            <a:endParaRPr lang="en-US" altLang="en-US" sz="3600" dirty="0" smtClean="0">
              <a:solidFill>
                <a:srgbClr val="FF0000"/>
              </a:solidFill>
              <a:latin typeface="Cochin" charset="0"/>
              <a:sym typeface="Cochin" charset="0"/>
            </a:endParaRPr>
          </a:p>
          <a:p>
            <a:pPr marL="630079">
              <a:buFont typeface="Cochin" charset="0"/>
              <a:buChar char="•"/>
            </a:pPr>
            <a:r>
              <a:rPr lang="en-US" altLang="en-US" sz="3600" dirty="0" smtClean="0">
                <a:latin typeface="Cochin" charset="0"/>
                <a:cs typeface="Cochin" charset="0"/>
                <a:sym typeface="Cochin" charset="0"/>
              </a:rPr>
              <a:t>Roman general </a:t>
            </a:r>
            <a:r>
              <a:rPr lang="en-US" altLang="en-US" sz="3600" dirty="0" smtClean="0">
                <a:solidFill>
                  <a:srgbClr val="FF0000"/>
                </a:solidFill>
                <a:latin typeface="Cochin" charset="0"/>
                <a:cs typeface="Cochin" charset="0"/>
                <a:sym typeface="Cochin" charset="0"/>
              </a:rPr>
              <a:t>Vespasian</a:t>
            </a:r>
            <a:r>
              <a:rPr lang="en-US" altLang="en-US" sz="3600" dirty="0" smtClean="0">
                <a:latin typeface="Cochin" charset="0"/>
                <a:cs typeface="Cochin" charset="0"/>
                <a:sym typeface="Cochin" charset="0"/>
              </a:rPr>
              <a:t> was sent </a:t>
            </a:r>
            <a:r>
              <a:rPr lang="en-US" altLang="en-US" sz="3600" dirty="0" smtClean="0">
                <a:solidFill>
                  <a:srgbClr val="FF0000"/>
                </a:solidFill>
                <a:latin typeface="Cochin" charset="0"/>
                <a:cs typeface="Cochin" charset="0"/>
                <a:sym typeface="Cochin" charset="0"/>
              </a:rPr>
              <a:t>to stop uprising</a:t>
            </a:r>
            <a:endParaRPr lang="en-US" altLang="en-US" sz="3600" dirty="0" smtClean="0">
              <a:solidFill>
                <a:srgbClr val="FF0000"/>
              </a:solidFill>
              <a:latin typeface="Cochin" charset="0"/>
              <a:sym typeface="Cochin" charset="0"/>
            </a:endParaRPr>
          </a:p>
          <a:p>
            <a:pPr marL="630079">
              <a:buFont typeface="Cochin" charset="0"/>
              <a:buChar char="•"/>
            </a:pPr>
            <a:r>
              <a:rPr lang="en-US" altLang="en-US" sz="3600" dirty="0" smtClean="0">
                <a:latin typeface="Cochin" charset="0"/>
                <a:cs typeface="Cochin" charset="0"/>
                <a:sym typeface="Cochin" charset="0"/>
              </a:rPr>
              <a:t>In </a:t>
            </a:r>
            <a:r>
              <a:rPr lang="en-US" altLang="en-US" sz="3600" dirty="0" smtClean="0">
                <a:solidFill>
                  <a:srgbClr val="FF0000"/>
                </a:solidFill>
                <a:latin typeface="Cochin" charset="0"/>
                <a:cs typeface="Cochin" charset="0"/>
                <a:sym typeface="Cochin" charset="0"/>
              </a:rPr>
              <a:t>70 C.E., Titus stopped rebellion </a:t>
            </a:r>
            <a:r>
              <a:rPr lang="en-US" altLang="en-US" sz="3600" dirty="0" smtClean="0">
                <a:latin typeface="Cochin" charset="0"/>
                <a:cs typeface="Cochin" charset="0"/>
                <a:sym typeface="Cochin" charset="0"/>
              </a:rPr>
              <a:t>and </a:t>
            </a:r>
            <a:r>
              <a:rPr lang="en-US" altLang="en-US" sz="3600" dirty="0" smtClean="0">
                <a:solidFill>
                  <a:srgbClr val="FF0000"/>
                </a:solidFill>
                <a:latin typeface="Cochin" charset="0"/>
                <a:cs typeface="Cochin" charset="0"/>
                <a:sym typeface="Cochin" charset="0"/>
              </a:rPr>
              <a:t>burned</a:t>
            </a:r>
            <a:r>
              <a:rPr lang="en-US" altLang="en-US" sz="3600" dirty="0" smtClean="0">
                <a:latin typeface="Cochin" charset="0"/>
                <a:cs typeface="Cochin" charset="0"/>
                <a:sym typeface="Cochin" charset="0"/>
              </a:rPr>
              <a:t> down the </a:t>
            </a:r>
            <a:r>
              <a:rPr lang="en-US" altLang="en-US" sz="3600" dirty="0" smtClean="0">
                <a:solidFill>
                  <a:srgbClr val="FF0000"/>
                </a:solidFill>
                <a:latin typeface="Cochin" charset="0"/>
                <a:cs typeface="Cochin" charset="0"/>
                <a:sym typeface="Cochin" charset="0"/>
              </a:rPr>
              <a:t>second temple</a:t>
            </a:r>
            <a:endParaRPr lang="en-US" altLang="en-US" sz="3600" dirty="0" smtClean="0">
              <a:solidFill>
                <a:srgbClr val="FF0000"/>
              </a:solidFill>
              <a:latin typeface="Cochin" charset="0"/>
              <a:sym typeface="Cochin" charset="0"/>
            </a:endParaRPr>
          </a:p>
          <a:p>
            <a:pPr marL="938689" lvl="1">
              <a:buFont typeface="Cochin" charset="0"/>
              <a:buChar char="•"/>
            </a:pPr>
            <a:r>
              <a:rPr lang="en-US" altLang="en-US" sz="3600" dirty="0">
                <a:latin typeface="Cochin" charset="0"/>
                <a:cs typeface="Cochin" charset="0"/>
                <a:sym typeface="Cochin" charset="0"/>
              </a:rPr>
              <a:t>S</a:t>
            </a:r>
            <a:r>
              <a:rPr lang="en-US" altLang="en-US" sz="3600" dirty="0" smtClean="0">
                <a:latin typeface="Cochin" charset="0"/>
                <a:cs typeface="Cochin" charset="0"/>
                <a:sym typeface="Cochin" charset="0"/>
              </a:rPr>
              <a:t>ome </a:t>
            </a:r>
            <a:r>
              <a:rPr lang="en-US" altLang="en-US" sz="3600" dirty="0" smtClean="0">
                <a:solidFill>
                  <a:srgbClr val="FF0000"/>
                </a:solidFill>
                <a:latin typeface="Cochin" charset="0"/>
                <a:cs typeface="Cochin" charset="0"/>
                <a:sym typeface="Cochin" charset="0"/>
              </a:rPr>
              <a:t>Jews fought on at Masada fortress, but it was taken</a:t>
            </a:r>
            <a:endParaRPr lang="en-US" altLang="en-US" sz="3600" dirty="0" smtClean="0">
              <a:solidFill>
                <a:srgbClr val="FF0000"/>
              </a:solidFill>
              <a:latin typeface="Cochin" charset="0"/>
              <a:sym typeface="Cochin" charset="0"/>
            </a:endParaRPr>
          </a:p>
        </p:txBody>
      </p:sp>
    </p:spTree>
    <p:extLst>
      <p:ext uri="{BB962C8B-B14F-4D97-AF65-F5344CB8AC3E}">
        <p14:creationId xmlns:p14="http://schemas.microsoft.com/office/powerpoint/2010/main" val="3464492751"/>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673" y="1863090"/>
            <a:ext cx="4827270" cy="424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14" name="Rectangle 2"/>
          <p:cNvSpPr>
            <a:spLocks noGrp="1" noChangeArrowheads="1"/>
          </p:cNvSpPr>
          <p:nvPr>
            <p:ph type="title"/>
          </p:nvPr>
        </p:nvSpPr>
        <p:spPr>
          <a:xfrm>
            <a:off x="2512868" y="183038"/>
            <a:ext cx="7886700" cy="1325563"/>
          </a:xfrm>
        </p:spPr>
        <p:txBody>
          <a:bodyPr/>
          <a:lstStyle/>
          <a:p>
            <a:pPr eaLnBrk="1" hangingPunct="1"/>
            <a:r>
              <a:rPr lang="en-US" altLang="en-US" dirty="0" smtClean="0">
                <a:latin typeface="Cochin" charset="0"/>
                <a:cs typeface="Cochin" charset="0"/>
                <a:sym typeface="Cochin" charset="0"/>
              </a:rPr>
              <a:t>The Great Diaspora</a:t>
            </a:r>
            <a:endParaRPr lang="en-US" altLang="en-US" dirty="0" smtClean="0">
              <a:latin typeface="Cochin" charset="0"/>
              <a:sym typeface="Cochin" charset="0"/>
            </a:endParaRPr>
          </a:p>
        </p:txBody>
      </p:sp>
      <p:sp>
        <p:nvSpPr>
          <p:cNvPr id="38915" name="Rectangle 3"/>
          <p:cNvSpPr>
            <a:spLocks noGrp="1" noChangeArrowheads="1"/>
          </p:cNvSpPr>
          <p:nvPr>
            <p:ph type="body" idx="1"/>
          </p:nvPr>
        </p:nvSpPr>
        <p:spPr>
          <a:xfrm>
            <a:off x="-137161" y="1508601"/>
            <a:ext cx="4168833" cy="7041039"/>
          </a:xfrm>
        </p:spPr>
        <p:txBody>
          <a:bodyPr>
            <a:normAutofit/>
          </a:bodyPr>
          <a:lstStyle/>
          <a:p>
            <a:pPr marL="597218">
              <a:buFont typeface="Cochin" charset="0"/>
              <a:buChar char="•"/>
            </a:pPr>
            <a:r>
              <a:rPr lang="en-US" altLang="en-US" sz="2400" dirty="0">
                <a:solidFill>
                  <a:srgbClr val="FF0000"/>
                </a:solidFill>
                <a:latin typeface="Cochin" charset="0"/>
                <a:cs typeface="Cochin" charset="0"/>
                <a:sym typeface="Cochin" charset="0"/>
              </a:rPr>
              <a:t>Loss of Temple </a:t>
            </a:r>
            <a:r>
              <a:rPr lang="en-US" altLang="en-US" sz="2400" dirty="0">
                <a:latin typeface="Cochin" charset="0"/>
                <a:cs typeface="Cochin" charset="0"/>
                <a:sym typeface="Cochin" charset="0"/>
              </a:rPr>
              <a:t>and Jerusalem caused many </a:t>
            </a:r>
            <a:r>
              <a:rPr lang="en-US" altLang="en-US" sz="2400" dirty="0">
                <a:solidFill>
                  <a:srgbClr val="FF0000"/>
                </a:solidFill>
                <a:latin typeface="Cochin" charset="0"/>
                <a:cs typeface="Cochin" charset="0"/>
                <a:sym typeface="Cochin" charset="0"/>
              </a:rPr>
              <a:t>Jews to leave Judea</a:t>
            </a:r>
            <a:endParaRPr lang="en-US" altLang="en-US" sz="2400" dirty="0">
              <a:solidFill>
                <a:srgbClr val="FF0000"/>
              </a:solidFill>
              <a:latin typeface="Cochin" charset="0"/>
              <a:sym typeface="Cochin" charset="0"/>
            </a:endParaRPr>
          </a:p>
          <a:p>
            <a:pPr marL="905828" lvl="1">
              <a:buFont typeface="Cochin" charset="0"/>
              <a:buChar char="•"/>
            </a:pPr>
            <a:r>
              <a:rPr lang="en-US" altLang="en-US" dirty="0" smtClean="0">
                <a:solidFill>
                  <a:srgbClr val="FF0000"/>
                </a:solidFill>
                <a:latin typeface="Cochin" charset="0"/>
                <a:cs typeface="Cochin" charset="0"/>
                <a:sym typeface="Cochin" charset="0"/>
              </a:rPr>
              <a:t>Movement </a:t>
            </a:r>
            <a:r>
              <a:rPr lang="en-US" altLang="en-US" dirty="0">
                <a:solidFill>
                  <a:srgbClr val="FF0000"/>
                </a:solidFill>
                <a:latin typeface="Cochin" charset="0"/>
                <a:cs typeface="Cochin" charset="0"/>
                <a:sym typeface="Cochin" charset="0"/>
              </a:rPr>
              <a:t>of Jews into the rest of the world </a:t>
            </a:r>
            <a:r>
              <a:rPr lang="en-US" altLang="en-US" dirty="0">
                <a:latin typeface="Cochin" charset="0"/>
                <a:cs typeface="Cochin" charset="0"/>
                <a:sym typeface="Cochin" charset="0"/>
              </a:rPr>
              <a:t>- the </a:t>
            </a:r>
            <a:r>
              <a:rPr lang="en-US" altLang="en-US" dirty="0">
                <a:solidFill>
                  <a:srgbClr val="FF0000"/>
                </a:solidFill>
                <a:latin typeface="Cochin" charset="0"/>
                <a:cs typeface="Cochin" charset="0"/>
                <a:sym typeface="Cochin" charset="0"/>
              </a:rPr>
              <a:t>Diaspora; </a:t>
            </a:r>
            <a:r>
              <a:rPr lang="en-US" altLang="en-US" dirty="0">
                <a:latin typeface="Cochin" charset="0"/>
                <a:cs typeface="Cochin" charset="0"/>
                <a:sym typeface="Cochin" charset="0"/>
              </a:rPr>
              <a:t>means scattered</a:t>
            </a:r>
            <a:endParaRPr lang="en-US" altLang="en-US" dirty="0">
              <a:latin typeface="Cochin" charset="0"/>
              <a:sym typeface="Cochin" charset="0"/>
            </a:endParaRPr>
          </a:p>
          <a:p>
            <a:pPr marL="597218">
              <a:buFont typeface="Cochin" charset="0"/>
              <a:buChar char="•"/>
            </a:pPr>
            <a:r>
              <a:rPr lang="en-US" altLang="en-US" sz="2400" dirty="0">
                <a:solidFill>
                  <a:srgbClr val="FF0000"/>
                </a:solidFill>
                <a:latin typeface="Cochin" charset="0"/>
                <a:cs typeface="Cochin" charset="0"/>
                <a:sym typeface="Cochin" charset="0"/>
              </a:rPr>
              <a:t>Romans sent many Jews to Rome as slaves</a:t>
            </a:r>
            <a:endParaRPr lang="en-US" altLang="en-US" sz="2400" dirty="0">
              <a:solidFill>
                <a:srgbClr val="FF0000"/>
              </a:solidFill>
              <a:latin typeface="Cochin" charset="0"/>
              <a:sym typeface="Cochin" charset="0"/>
            </a:endParaRPr>
          </a:p>
          <a:p>
            <a:pPr marL="597218">
              <a:buFont typeface="Cochin" charset="0"/>
              <a:buChar char="•"/>
            </a:pPr>
            <a:r>
              <a:rPr lang="en-US" altLang="en-US" sz="2400" dirty="0">
                <a:latin typeface="Cochin" charset="0"/>
                <a:cs typeface="Cochin" charset="0"/>
                <a:sym typeface="Cochin" charset="0"/>
              </a:rPr>
              <a:t>Some Jews remained in Jerusalem</a:t>
            </a:r>
            <a:endParaRPr lang="en-US" altLang="en-US" sz="2400" dirty="0">
              <a:latin typeface="Cochin" charset="0"/>
              <a:sym typeface="Cochin" charset="0"/>
            </a:endParaRPr>
          </a:p>
        </p:txBody>
      </p:sp>
    </p:spTree>
    <p:extLst>
      <p:ext uri="{BB962C8B-B14F-4D97-AF65-F5344CB8AC3E}">
        <p14:creationId xmlns:p14="http://schemas.microsoft.com/office/powerpoint/2010/main" val="247826020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5"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 y="722948"/>
            <a:ext cx="8926830" cy="541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63625723"/>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651510" y="270034"/>
            <a:ext cx="7406640" cy="1028700"/>
          </a:xfrm>
        </p:spPr>
        <p:txBody>
          <a:bodyPr/>
          <a:lstStyle/>
          <a:p>
            <a:pPr eaLnBrk="1" hangingPunct="1"/>
            <a:r>
              <a:rPr lang="en-US" altLang="en-US" dirty="0" smtClean="0">
                <a:latin typeface="Cochin" charset="0"/>
                <a:cs typeface="Cochin" charset="0"/>
                <a:sym typeface="Cochin" charset="0"/>
              </a:rPr>
              <a:t>Teachers and the Law</a:t>
            </a:r>
            <a:endParaRPr lang="en-US" altLang="en-US" dirty="0" smtClean="0">
              <a:latin typeface="Cochin" charset="0"/>
              <a:sym typeface="Cochin" charset="0"/>
            </a:endParaRPr>
          </a:p>
        </p:txBody>
      </p:sp>
      <p:sp>
        <p:nvSpPr>
          <p:cNvPr id="40962" name="Rectangle 2"/>
          <p:cNvSpPr>
            <a:spLocks noGrp="1" noChangeArrowheads="1"/>
          </p:cNvSpPr>
          <p:nvPr>
            <p:ph type="body" idx="1"/>
          </p:nvPr>
        </p:nvSpPr>
        <p:spPr>
          <a:xfrm>
            <a:off x="117070" y="1503523"/>
            <a:ext cx="8791402" cy="6630828"/>
          </a:xfrm>
        </p:spPr>
        <p:txBody>
          <a:bodyPr/>
          <a:lstStyle/>
          <a:p>
            <a:pPr marL="630079">
              <a:buFont typeface="Cochin" charset="0"/>
              <a:buChar char="•"/>
            </a:pPr>
            <a:r>
              <a:rPr lang="en-US" altLang="en-US" dirty="0" smtClean="0">
                <a:solidFill>
                  <a:srgbClr val="FF0000"/>
                </a:solidFill>
                <a:latin typeface="Cochin" charset="0"/>
                <a:cs typeface="Cochin" charset="0"/>
                <a:sym typeface="Cochin" charset="0"/>
              </a:rPr>
              <a:t>Though scattered, many Jews kept their beliefs in righteousness and justice</a:t>
            </a:r>
            <a:endParaRPr lang="en-US" altLang="en-US" dirty="0" smtClean="0">
              <a:solidFill>
                <a:srgbClr val="FF0000"/>
              </a:solidFill>
              <a:latin typeface="Cochin" charset="0"/>
              <a:sym typeface="Cochin" charset="0"/>
            </a:endParaRPr>
          </a:p>
          <a:p>
            <a:pPr marL="630079">
              <a:buFont typeface="Cochin" charset="0"/>
              <a:buChar char="•"/>
            </a:pPr>
            <a:r>
              <a:rPr lang="en-US" altLang="en-US" dirty="0" smtClean="0">
                <a:solidFill>
                  <a:srgbClr val="FF0000"/>
                </a:solidFill>
                <a:latin typeface="Cochin" charset="0"/>
                <a:cs typeface="Cochin" charset="0"/>
                <a:sym typeface="Cochin" charset="0"/>
              </a:rPr>
              <a:t>Rabbis - religious teachers and leaders - kept Jewish identity as a people</a:t>
            </a:r>
            <a:endParaRPr lang="en-US" altLang="en-US" dirty="0" smtClean="0">
              <a:solidFill>
                <a:srgbClr val="FF0000"/>
              </a:solidFill>
              <a:latin typeface="Cochin" charset="0"/>
              <a:sym typeface="Cochin" charset="0"/>
            </a:endParaRPr>
          </a:p>
          <a:p>
            <a:pPr marL="938689" lvl="1">
              <a:buFont typeface="Cochin" charset="0"/>
              <a:buChar char="•"/>
            </a:pPr>
            <a:r>
              <a:rPr lang="en-US" altLang="en-US" dirty="0">
                <a:latin typeface="Cochin" charset="0"/>
                <a:cs typeface="Cochin" charset="0"/>
                <a:sym typeface="Cochin" charset="0"/>
              </a:rPr>
              <a:t>B</a:t>
            </a:r>
            <a:r>
              <a:rPr lang="en-US" altLang="en-US" dirty="0" smtClean="0">
                <a:latin typeface="Cochin" charset="0"/>
                <a:cs typeface="Cochin" charset="0"/>
                <a:sym typeface="Cochin" charset="0"/>
              </a:rPr>
              <a:t>uilt </a:t>
            </a:r>
            <a:r>
              <a:rPr lang="en-US" altLang="en-US" dirty="0" smtClean="0">
                <a:solidFill>
                  <a:srgbClr val="FF0000"/>
                </a:solidFill>
                <a:latin typeface="Cochin" charset="0"/>
                <a:cs typeface="Cochin" charset="0"/>
                <a:sym typeface="Cochin" charset="0"/>
              </a:rPr>
              <a:t>synagogues</a:t>
            </a:r>
            <a:r>
              <a:rPr lang="en-US" altLang="en-US" dirty="0" smtClean="0">
                <a:latin typeface="Cochin" charset="0"/>
                <a:cs typeface="Cochin" charset="0"/>
                <a:sym typeface="Cochin" charset="0"/>
              </a:rPr>
              <a:t>, </a:t>
            </a:r>
            <a:r>
              <a:rPr lang="en-US" altLang="en-US" dirty="0" smtClean="0">
                <a:solidFill>
                  <a:srgbClr val="FF0000"/>
                </a:solidFill>
                <a:latin typeface="Cochin" charset="0"/>
                <a:cs typeface="Cochin" charset="0"/>
                <a:sym typeface="Cochin" charset="0"/>
              </a:rPr>
              <a:t>places of worship and prayer</a:t>
            </a:r>
            <a:r>
              <a:rPr lang="en-US" altLang="en-US" dirty="0" smtClean="0">
                <a:latin typeface="Cochin" charset="0"/>
                <a:cs typeface="Cochin" charset="0"/>
                <a:sym typeface="Cochin" charset="0"/>
              </a:rPr>
              <a:t>, wherever Jews settled</a:t>
            </a:r>
            <a:endParaRPr lang="en-US" altLang="en-US" dirty="0" smtClean="0">
              <a:latin typeface="Cochin" charset="0"/>
              <a:sym typeface="Cochin" charset="0"/>
            </a:endParaRPr>
          </a:p>
          <a:p>
            <a:pPr marL="938689" lvl="1">
              <a:buFont typeface="Cochin" charset="0"/>
              <a:buChar char="•"/>
            </a:pPr>
            <a:r>
              <a:rPr lang="en-US" altLang="en-US" dirty="0">
                <a:latin typeface="Cochin" charset="0"/>
                <a:cs typeface="Cochin" charset="0"/>
                <a:sym typeface="Cochin" charset="0"/>
              </a:rPr>
              <a:t>R</a:t>
            </a:r>
            <a:r>
              <a:rPr lang="en-US" altLang="en-US" dirty="0" smtClean="0">
                <a:latin typeface="Cochin" charset="0"/>
                <a:cs typeface="Cochin" charset="0"/>
                <a:sym typeface="Cochin" charset="0"/>
              </a:rPr>
              <a:t>ead Torah and its interpretations to the Jews</a:t>
            </a:r>
            <a:endParaRPr lang="en-US" altLang="en-US" dirty="0" smtClean="0">
              <a:latin typeface="Cochin" charset="0"/>
              <a:sym typeface="Cochin" charset="0"/>
            </a:endParaRPr>
          </a:p>
          <a:p>
            <a:pPr marL="630079">
              <a:buFont typeface="Cochin" charset="0"/>
              <a:buChar char="•"/>
            </a:pPr>
            <a:r>
              <a:rPr lang="en-US" altLang="en-US" dirty="0" smtClean="0">
                <a:solidFill>
                  <a:srgbClr val="FF0000"/>
                </a:solidFill>
                <a:latin typeface="Cochin" charset="0"/>
                <a:cs typeface="Cochin" charset="0"/>
                <a:sym typeface="Cochin" charset="0"/>
              </a:rPr>
              <a:t>Jews kept their faith</a:t>
            </a:r>
            <a:r>
              <a:rPr lang="en-US" altLang="en-US" dirty="0" smtClean="0">
                <a:latin typeface="Cochin" charset="0"/>
                <a:cs typeface="Cochin" charset="0"/>
                <a:sym typeface="Cochin" charset="0"/>
              </a:rPr>
              <a:t>, followed laws, observed customs, and studied Torah</a:t>
            </a:r>
            <a:endParaRPr lang="en-US" altLang="en-US" dirty="0" smtClean="0">
              <a:latin typeface="Cochin" charset="0"/>
              <a:sym typeface="Cochin" charset="0"/>
            </a:endParaRPr>
          </a:p>
        </p:txBody>
      </p:sp>
    </p:spTree>
    <p:extLst>
      <p:ext uri="{BB962C8B-B14F-4D97-AF65-F5344CB8AC3E}">
        <p14:creationId xmlns:p14="http://schemas.microsoft.com/office/powerpoint/2010/main" val="291233937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409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409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409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409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409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bldLvl="5"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26 SEPTEMBER 2018</a:t>
            </a:r>
            <a:endParaRPr lang="en-US" dirty="0"/>
          </a:p>
        </p:txBody>
      </p:sp>
      <p:sp>
        <p:nvSpPr>
          <p:cNvPr id="3" name="Content Placeholder 2"/>
          <p:cNvSpPr>
            <a:spLocks noGrp="1"/>
          </p:cNvSpPr>
          <p:nvPr>
            <p:ph idx="1"/>
          </p:nvPr>
        </p:nvSpPr>
        <p:spPr>
          <a:xfrm>
            <a:off x="628650" y="1825625"/>
            <a:ext cx="7886700" cy="4852266"/>
          </a:xfrm>
        </p:spPr>
        <p:txBody>
          <a:bodyPr>
            <a:normAutofit fontScale="92500" lnSpcReduction="10000"/>
          </a:bodyPr>
          <a:lstStyle/>
          <a:p>
            <a:r>
              <a:rPr lang="en-US" dirty="0" smtClean="0"/>
              <a:t>REVIEW MENA MAP, CORNELL NOTES &gt; REGIONS OF THE MIDDLE EAST, ANCIENT CIVILIZATIONS TIMELINE, CORNELL NOTES &gt; JUDAISM</a:t>
            </a:r>
          </a:p>
          <a:p>
            <a:r>
              <a:rPr lang="en-US" dirty="0" smtClean="0"/>
              <a:t>CREATE YOUR STUDY GUIDE</a:t>
            </a:r>
          </a:p>
          <a:p>
            <a:r>
              <a:rPr lang="en-US" dirty="0" smtClean="0"/>
              <a:t>STUDY &amp; PREPARE FOR ASSESSMENT</a:t>
            </a:r>
          </a:p>
          <a:p>
            <a:endParaRPr lang="en-US" dirty="0" smtClean="0"/>
          </a:p>
          <a:p>
            <a:endParaRPr lang="en-US" dirty="0"/>
          </a:p>
          <a:p>
            <a:endParaRPr lang="en-US" dirty="0" smtClean="0"/>
          </a:p>
          <a:p>
            <a:endParaRPr lang="en-US" dirty="0"/>
          </a:p>
          <a:p>
            <a:r>
              <a:rPr lang="en-US" dirty="0" smtClean="0"/>
              <a:t>OBJECTIVE: Identify and summarize the major historical events of the ancient Middle East as well as Judaism</a:t>
            </a:r>
          </a:p>
        </p:txBody>
      </p:sp>
      <p:pic>
        <p:nvPicPr>
          <p:cNvPr id="6" name="Picture 7" descr="http://www.religiousstudies.uncc.edu/jdtabor/juda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024255" y="2613958"/>
            <a:ext cx="1942713" cy="2454821"/>
          </a:xfrm>
          <a:prstGeom prst="rect">
            <a:avLst/>
          </a:prstGeom>
          <a:noFill/>
          <a:ln w="57150">
            <a:solidFill>
              <a:srgbClr val="000000"/>
            </a:solidFill>
            <a:miter lim="800000"/>
            <a:headEnd/>
            <a:tailEnd/>
          </a:ln>
        </p:spPr>
      </p:pic>
    </p:spTree>
    <p:extLst>
      <p:ext uri="{BB962C8B-B14F-4D97-AF65-F5344CB8AC3E}">
        <p14:creationId xmlns:p14="http://schemas.microsoft.com/office/powerpoint/2010/main" val="156824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 September 2018</a:t>
            </a:r>
            <a:endParaRPr lang="en-US" dirty="0"/>
          </a:p>
        </p:txBody>
      </p:sp>
      <p:sp>
        <p:nvSpPr>
          <p:cNvPr id="3" name="Content Placeholder 2"/>
          <p:cNvSpPr>
            <a:spLocks noGrp="1"/>
          </p:cNvSpPr>
          <p:nvPr>
            <p:ph idx="1"/>
          </p:nvPr>
        </p:nvSpPr>
        <p:spPr>
          <a:xfrm>
            <a:off x="235527" y="1825624"/>
            <a:ext cx="8279823" cy="5032375"/>
          </a:xfrm>
        </p:spPr>
        <p:txBody>
          <a:bodyPr>
            <a:normAutofit fontScale="92500"/>
          </a:bodyPr>
          <a:lstStyle/>
          <a:p>
            <a:r>
              <a:rPr lang="en-US" b="1" dirty="0"/>
              <a:t>History is a story!  Are you able to tell someone else’s story effectively to represent who they are?</a:t>
            </a:r>
            <a:endParaRPr lang="en-US" dirty="0"/>
          </a:p>
          <a:p>
            <a:r>
              <a:rPr lang="en-US" dirty="0" smtClean="0"/>
              <a:t>Write the story of the Hebrews &amp; Judaism. Use specific historical details as you write the story.</a:t>
            </a:r>
          </a:p>
          <a:p>
            <a:r>
              <a:rPr lang="en-US" dirty="0" smtClean="0"/>
              <a:t>Write Three Questions - one about Judaism, one about ancient and early Middle East Civilizations, one about the five regions of the Middle East</a:t>
            </a:r>
          </a:p>
          <a:p>
            <a:r>
              <a:rPr lang="en-US" dirty="0" smtClean="0"/>
              <a:t>Share your stories and questions with your peers</a:t>
            </a:r>
          </a:p>
          <a:p>
            <a:pPr marL="0" indent="0">
              <a:buNone/>
            </a:pPr>
            <a:endParaRPr lang="en-US" dirty="0" smtClean="0"/>
          </a:p>
          <a:p>
            <a:r>
              <a:rPr lang="en-US" sz="2600" b="1" dirty="0"/>
              <a:t>OBJECTIVE: Identify and summarize the major historical events of the ancient Middle East as well as </a:t>
            </a:r>
            <a:r>
              <a:rPr lang="en-US" sz="2600" b="1" dirty="0" smtClean="0"/>
              <a:t>Judaism; Analyze and synthesize information from multiple sources</a:t>
            </a:r>
            <a:endParaRPr lang="en-US" sz="2600" b="1" dirty="0"/>
          </a:p>
          <a:p>
            <a:endParaRPr lang="en-US" dirty="0"/>
          </a:p>
        </p:txBody>
      </p:sp>
    </p:spTree>
    <p:extLst>
      <p:ext uri="{BB962C8B-B14F-4D97-AF65-F5344CB8AC3E}">
        <p14:creationId xmlns:p14="http://schemas.microsoft.com/office/powerpoint/2010/main" val="313651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a:t>
            </a:r>
            <a:endParaRPr lang="en-US" dirty="0"/>
          </a:p>
        </p:txBody>
      </p:sp>
      <p:sp>
        <p:nvSpPr>
          <p:cNvPr id="3" name="Content Placeholder 2"/>
          <p:cNvSpPr>
            <a:spLocks noGrp="1"/>
          </p:cNvSpPr>
          <p:nvPr>
            <p:ph idx="1"/>
          </p:nvPr>
        </p:nvSpPr>
        <p:spPr>
          <a:xfrm>
            <a:off x="0" y="1576243"/>
            <a:ext cx="4095750" cy="4351338"/>
          </a:xfrm>
        </p:spPr>
        <p:txBody>
          <a:bodyPr/>
          <a:lstStyle/>
          <a:p>
            <a:r>
              <a:rPr lang="en-US" dirty="0" smtClean="0"/>
              <a:t>Summarize Cornell Notes/Timeline info</a:t>
            </a:r>
          </a:p>
          <a:p>
            <a:r>
              <a:rPr lang="en-US" dirty="0" smtClean="0"/>
              <a:t>Read “The Hebrews and Judaism – Result of the Revolt”</a:t>
            </a:r>
          </a:p>
          <a:p>
            <a:r>
              <a:rPr lang="en-US" dirty="0" smtClean="0"/>
              <a:t>Complete the Cause and Effect Chart &gt; Discuss</a:t>
            </a:r>
          </a:p>
          <a:p>
            <a:r>
              <a:rPr lang="en-US" dirty="0" smtClean="0"/>
              <a:t>Objective: Identify the causes and effects of the Jewish Revolt in Rome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805" y="1855655"/>
            <a:ext cx="4900359" cy="2730200"/>
          </a:xfrm>
          <a:prstGeom prst="rect">
            <a:avLst/>
          </a:prstGeom>
        </p:spPr>
      </p:pic>
    </p:spTree>
    <p:extLst>
      <p:ext uri="{BB962C8B-B14F-4D97-AF65-F5344CB8AC3E}">
        <p14:creationId xmlns:p14="http://schemas.microsoft.com/office/powerpoint/2010/main" val="2726550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a:xfrm>
            <a:off x="1408340" y="266156"/>
            <a:ext cx="6686550" cy="400050"/>
          </a:xfrm>
          <a:noFill/>
        </p:spPr>
        <p:txBody>
          <a:bodyPr>
            <a:normAutofit fontScale="90000"/>
          </a:bodyPr>
          <a:lstStyle/>
          <a:p>
            <a:pPr eaLnBrk="1" hangingPunct="1"/>
            <a:r>
              <a:rPr lang="en-US" altLang="en-US" dirty="0" smtClean="0"/>
              <a:t>Who were the </a:t>
            </a:r>
            <a:r>
              <a:rPr lang="en-US" altLang="en-US" dirty="0" smtClean="0">
                <a:solidFill>
                  <a:srgbClr val="FF0000"/>
                </a:solidFill>
              </a:rPr>
              <a:t>Hebrews</a:t>
            </a:r>
            <a:r>
              <a:rPr lang="en-US" altLang="en-US" dirty="0" smtClean="0"/>
              <a:t>?</a:t>
            </a:r>
          </a:p>
        </p:txBody>
      </p:sp>
      <p:pic>
        <p:nvPicPr>
          <p:cNvPr id="4100" name="Picture 15" descr="http://www.ircsocal.org/judaism.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5552463" y="1896666"/>
            <a:ext cx="2980135" cy="2961084"/>
          </a:xfrm>
          <a:noFill/>
        </p:spPr>
      </p:pic>
      <p:sp>
        <p:nvSpPr>
          <p:cNvPr id="4098" name="Rectangle 4"/>
          <p:cNvSpPr>
            <a:spLocks noGrp="1" noChangeArrowheads="1"/>
          </p:cNvSpPr>
          <p:nvPr>
            <p:ph type="body" sz="half" idx="2"/>
          </p:nvPr>
        </p:nvSpPr>
        <p:spPr>
          <a:xfrm>
            <a:off x="308611" y="1152083"/>
            <a:ext cx="4325438" cy="4057650"/>
          </a:xfrm>
        </p:spPr>
        <p:txBody>
          <a:bodyPr>
            <a:noAutofit/>
          </a:bodyPr>
          <a:lstStyle/>
          <a:p>
            <a:pPr eaLnBrk="1" hangingPunct="1"/>
            <a:r>
              <a:rPr lang="en-US" altLang="en-US" sz="3200" dirty="0">
                <a:latin typeface="Lydian BT" pitchFamily="66" charset="0"/>
              </a:rPr>
              <a:t>The </a:t>
            </a:r>
            <a:r>
              <a:rPr lang="en-US" altLang="en-US" sz="3200" dirty="0">
                <a:solidFill>
                  <a:srgbClr val="FF0000"/>
                </a:solidFill>
                <a:latin typeface="Lydian BT" pitchFamily="66" charset="0"/>
              </a:rPr>
              <a:t>Hebrews</a:t>
            </a:r>
            <a:r>
              <a:rPr lang="en-US" altLang="en-US" sz="3200" dirty="0">
                <a:latin typeface="Lydian BT" pitchFamily="66" charset="0"/>
              </a:rPr>
              <a:t> were the founders of </a:t>
            </a:r>
            <a:r>
              <a:rPr lang="en-US" altLang="en-US" sz="3200" b="1" dirty="0">
                <a:solidFill>
                  <a:srgbClr val="FF0000"/>
                </a:solidFill>
                <a:latin typeface="Lydian BT" pitchFamily="66" charset="0"/>
              </a:rPr>
              <a:t>Judaism</a:t>
            </a:r>
          </a:p>
          <a:p>
            <a:pPr lvl="1" eaLnBrk="1" hangingPunct="1"/>
            <a:r>
              <a:rPr lang="en-US" altLang="en-US" sz="3200" dirty="0">
                <a:latin typeface="Lydian BT" pitchFamily="66" charset="0"/>
              </a:rPr>
              <a:t> </a:t>
            </a:r>
            <a:r>
              <a:rPr lang="en-US" altLang="en-US" sz="3200" b="1" dirty="0">
                <a:solidFill>
                  <a:srgbClr val="FF0000"/>
                </a:solidFill>
                <a:latin typeface="Lydian BT" pitchFamily="66" charset="0"/>
              </a:rPr>
              <a:t>Judaism:</a:t>
            </a:r>
            <a:r>
              <a:rPr lang="en-US" altLang="en-US" sz="3200" dirty="0">
                <a:latin typeface="Lydian BT" pitchFamily="66" charset="0"/>
              </a:rPr>
              <a:t> one of the world’s major religions</a:t>
            </a:r>
          </a:p>
          <a:p>
            <a:pPr eaLnBrk="1" hangingPunct="1"/>
            <a:r>
              <a:rPr lang="en-US" altLang="en-US" sz="3200" dirty="0">
                <a:latin typeface="Lydian BT" pitchFamily="66" charset="0"/>
              </a:rPr>
              <a:t>The </a:t>
            </a:r>
            <a:r>
              <a:rPr lang="en-US" altLang="en-US" sz="3200" dirty="0">
                <a:solidFill>
                  <a:srgbClr val="FF0000"/>
                </a:solidFill>
                <a:latin typeface="Lydian BT" pitchFamily="66" charset="0"/>
              </a:rPr>
              <a:t>Hebrews</a:t>
            </a:r>
            <a:r>
              <a:rPr lang="en-US" altLang="en-US" sz="3200" dirty="0">
                <a:latin typeface="Lydian BT" pitchFamily="66" charset="0"/>
              </a:rPr>
              <a:t> eventually became known as the </a:t>
            </a:r>
            <a:r>
              <a:rPr lang="en-US" altLang="en-US" sz="3200" dirty="0">
                <a:solidFill>
                  <a:schemeClr val="accent2"/>
                </a:solidFill>
                <a:latin typeface="Lydian BT" pitchFamily="66" charset="0"/>
              </a:rPr>
              <a:t>Jews</a:t>
            </a:r>
            <a:r>
              <a:rPr lang="en-US" altLang="en-US" sz="3200" dirty="0">
                <a:latin typeface="Lydian BT" pitchFamily="66" charset="0"/>
              </a:rPr>
              <a:t>.</a:t>
            </a:r>
          </a:p>
          <a:p>
            <a:pPr lvl="1" eaLnBrk="1" hangingPunct="1"/>
            <a:r>
              <a:rPr lang="en-US" altLang="en-US" sz="3200" dirty="0">
                <a:latin typeface="Lydian BT" pitchFamily="66" charset="0"/>
              </a:rPr>
              <a:t> </a:t>
            </a:r>
            <a:r>
              <a:rPr lang="en-US" altLang="en-US" sz="3200" b="1" dirty="0">
                <a:solidFill>
                  <a:srgbClr val="FF0000"/>
                </a:solidFill>
                <a:latin typeface="Lydian BT" pitchFamily="66" charset="0"/>
              </a:rPr>
              <a:t>Judaism</a:t>
            </a:r>
            <a:r>
              <a:rPr lang="en-US" altLang="en-US" sz="3200" dirty="0">
                <a:latin typeface="Lydian BT" pitchFamily="66" charset="0"/>
              </a:rPr>
              <a:t> is the </a:t>
            </a:r>
            <a:r>
              <a:rPr lang="en-US" altLang="en-US" sz="3200" dirty="0">
                <a:solidFill>
                  <a:schemeClr val="accent2"/>
                </a:solidFill>
                <a:latin typeface="Lydian BT" pitchFamily="66" charset="0"/>
              </a:rPr>
              <a:t>Jewish religion</a:t>
            </a:r>
            <a:r>
              <a:rPr lang="en-US" altLang="en-US" sz="3200" dirty="0">
                <a:latin typeface="Lydian BT" pitchFamily="66" charset="0"/>
              </a:rPr>
              <a:t>.</a:t>
            </a:r>
          </a:p>
        </p:txBody>
      </p:sp>
      <p:sp>
        <p:nvSpPr>
          <p:cNvPr id="4101" name="Line 16"/>
          <p:cNvSpPr>
            <a:spLocks noChangeShapeType="1"/>
          </p:cNvSpPr>
          <p:nvPr/>
        </p:nvSpPr>
        <p:spPr bwMode="auto">
          <a:xfrm>
            <a:off x="1154430" y="813163"/>
            <a:ext cx="6172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2193875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71575" y="771525"/>
            <a:ext cx="6743700" cy="685800"/>
          </a:xfrm>
        </p:spPr>
        <p:txBody>
          <a:bodyPr/>
          <a:lstStyle/>
          <a:p>
            <a:pPr eaLnBrk="1" hangingPunct="1"/>
            <a:r>
              <a:rPr lang="en-US" altLang="en-US" sz="4050"/>
              <a:t>Important </a:t>
            </a:r>
            <a:r>
              <a:rPr lang="en-US" altLang="en-US" sz="4050">
                <a:solidFill>
                  <a:srgbClr val="FF0000"/>
                </a:solidFill>
              </a:rPr>
              <a:t>Hebrew</a:t>
            </a:r>
            <a:r>
              <a:rPr lang="en-US" altLang="en-US" sz="4050"/>
              <a:t> Leaders</a:t>
            </a:r>
          </a:p>
        </p:txBody>
      </p:sp>
      <p:pic>
        <p:nvPicPr>
          <p:cNvPr id="13317" name="Picture 12" descr="http://www.bluffton.edu/~sullivanm/chartresnorth/cportalleftjamb.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l="31789"/>
          <a:stretch>
            <a:fillRect/>
          </a:stretch>
        </p:blipFill>
        <p:spPr>
          <a:xfrm>
            <a:off x="1314451" y="1885950"/>
            <a:ext cx="3551635" cy="3600450"/>
          </a:xfrm>
          <a:noFill/>
          <a:ln w="57150">
            <a:solidFill>
              <a:srgbClr val="000000"/>
            </a:solidFill>
            <a:miter lim="800000"/>
            <a:headEnd/>
            <a:tailEnd/>
          </a:ln>
        </p:spPr>
      </p:pic>
      <p:sp>
        <p:nvSpPr>
          <p:cNvPr id="12291" name="Rectangle 4"/>
          <p:cNvSpPr>
            <a:spLocks noGrp="1" noChangeArrowheads="1"/>
          </p:cNvSpPr>
          <p:nvPr>
            <p:ph type="body" sz="half" idx="2"/>
          </p:nvPr>
        </p:nvSpPr>
        <p:spPr>
          <a:xfrm>
            <a:off x="4886325" y="1657350"/>
            <a:ext cx="3028950" cy="4229100"/>
          </a:xfrm>
        </p:spPr>
        <p:txBody>
          <a:bodyPr>
            <a:normAutofit fontScale="92500"/>
          </a:bodyPr>
          <a:lstStyle/>
          <a:p>
            <a:pPr eaLnBrk="1" hangingPunct="1">
              <a:lnSpc>
                <a:spcPct val="90000"/>
              </a:lnSpc>
            </a:pPr>
            <a:r>
              <a:rPr lang="en-US" altLang="en-US" sz="1800">
                <a:latin typeface="Lydian BT" pitchFamily="66" charset="0"/>
              </a:rPr>
              <a:t>The ancient </a:t>
            </a:r>
            <a:r>
              <a:rPr lang="en-US" altLang="en-US" sz="1800">
                <a:solidFill>
                  <a:srgbClr val="FF0000"/>
                </a:solidFill>
                <a:latin typeface="Lydian BT" pitchFamily="66" charset="0"/>
              </a:rPr>
              <a:t>Hebrews</a:t>
            </a:r>
            <a:r>
              <a:rPr lang="en-US" altLang="en-US" sz="1800">
                <a:latin typeface="Lydian BT" pitchFamily="66" charset="0"/>
              </a:rPr>
              <a:t> told many stories about their leaders in the </a:t>
            </a:r>
            <a:r>
              <a:rPr lang="en-US" altLang="en-US" sz="1800">
                <a:solidFill>
                  <a:srgbClr val="FF0000"/>
                </a:solidFill>
                <a:latin typeface="Lydian BT" pitchFamily="66" charset="0"/>
              </a:rPr>
              <a:t>Torah</a:t>
            </a:r>
            <a:r>
              <a:rPr lang="en-US" altLang="en-US" sz="1800">
                <a:latin typeface="Lydian BT" pitchFamily="66" charset="0"/>
              </a:rPr>
              <a:t>.</a:t>
            </a:r>
          </a:p>
          <a:p>
            <a:pPr eaLnBrk="1" hangingPunct="1">
              <a:lnSpc>
                <a:spcPct val="90000"/>
              </a:lnSpc>
            </a:pPr>
            <a:r>
              <a:rPr lang="en-US" altLang="en-US" sz="1800">
                <a:latin typeface="Lydian BT" pitchFamily="66" charset="0"/>
              </a:rPr>
              <a:t>Four key leaders were:</a:t>
            </a:r>
          </a:p>
          <a:p>
            <a:pPr lvl="1" eaLnBrk="1" hangingPunct="1">
              <a:lnSpc>
                <a:spcPct val="90000"/>
              </a:lnSpc>
            </a:pPr>
            <a:r>
              <a:rPr lang="en-US" altLang="en-US" sz="1650">
                <a:latin typeface="Lydian BT" pitchFamily="66" charset="0"/>
              </a:rPr>
              <a:t> </a:t>
            </a:r>
            <a:r>
              <a:rPr lang="en-US" altLang="en-US" sz="1650">
                <a:solidFill>
                  <a:srgbClr val="FF0000"/>
                </a:solidFill>
                <a:latin typeface="Lydian BT" pitchFamily="66" charset="0"/>
              </a:rPr>
              <a:t>Abraham</a:t>
            </a:r>
          </a:p>
          <a:p>
            <a:pPr lvl="1" eaLnBrk="1" hangingPunct="1">
              <a:lnSpc>
                <a:spcPct val="90000"/>
              </a:lnSpc>
            </a:pPr>
            <a:r>
              <a:rPr lang="en-US" altLang="en-US" sz="1650">
                <a:latin typeface="Lydian BT" pitchFamily="66" charset="0"/>
              </a:rPr>
              <a:t> </a:t>
            </a:r>
            <a:r>
              <a:rPr lang="en-US" altLang="en-US" sz="1650">
                <a:solidFill>
                  <a:srgbClr val="FF0000"/>
                </a:solidFill>
                <a:latin typeface="Lydian BT" pitchFamily="66" charset="0"/>
              </a:rPr>
              <a:t>Moses</a:t>
            </a:r>
          </a:p>
          <a:p>
            <a:pPr lvl="1" eaLnBrk="1" hangingPunct="1">
              <a:lnSpc>
                <a:spcPct val="90000"/>
              </a:lnSpc>
            </a:pPr>
            <a:r>
              <a:rPr lang="en-US" altLang="en-US" sz="1650">
                <a:latin typeface="Lydian BT" pitchFamily="66" charset="0"/>
              </a:rPr>
              <a:t> </a:t>
            </a:r>
            <a:r>
              <a:rPr lang="en-US" altLang="en-US" sz="1650">
                <a:solidFill>
                  <a:srgbClr val="FF0000"/>
                </a:solidFill>
                <a:latin typeface="Lydian BT" pitchFamily="66" charset="0"/>
              </a:rPr>
              <a:t>David</a:t>
            </a:r>
          </a:p>
          <a:p>
            <a:pPr lvl="1" eaLnBrk="1" hangingPunct="1">
              <a:lnSpc>
                <a:spcPct val="90000"/>
              </a:lnSpc>
            </a:pPr>
            <a:r>
              <a:rPr lang="en-US" altLang="en-US" sz="1650">
                <a:latin typeface="Lydian BT" pitchFamily="66" charset="0"/>
              </a:rPr>
              <a:t> </a:t>
            </a:r>
            <a:r>
              <a:rPr lang="en-US" altLang="en-US" sz="1650">
                <a:solidFill>
                  <a:srgbClr val="FF0000"/>
                </a:solidFill>
                <a:latin typeface="Lydian BT" pitchFamily="66" charset="0"/>
              </a:rPr>
              <a:t>Solomon</a:t>
            </a:r>
          </a:p>
          <a:p>
            <a:pPr eaLnBrk="1" hangingPunct="1">
              <a:lnSpc>
                <a:spcPct val="90000"/>
              </a:lnSpc>
            </a:pPr>
            <a:r>
              <a:rPr lang="en-US" altLang="en-US" sz="1500">
                <a:latin typeface="Lydian BT" pitchFamily="66" charset="0"/>
              </a:rPr>
              <a:t>First, we will have a quick overview of who each of these men were and what makes them so important.</a:t>
            </a:r>
          </a:p>
          <a:p>
            <a:pPr eaLnBrk="1" hangingPunct="1">
              <a:lnSpc>
                <a:spcPct val="90000"/>
              </a:lnSpc>
            </a:pPr>
            <a:r>
              <a:rPr lang="en-US" altLang="en-US" sz="1500">
                <a:latin typeface="Lydian BT" pitchFamily="66" charset="0"/>
              </a:rPr>
              <a:t>Then we will learn more about each of these four important leaders by looking at some of the stories from the </a:t>
            </a:r>
            <a:r>
              <a:rPr lang="en-US" altLang="en-US" sz="1500">
                <a:solidFill>
                  <a:srgbClr val="FF0000"/>
                </a:solidFill>
                <a:latin typeface="Lydian BT" pitchFamily="66" charset="0"/>
              </a:rPr>
              <a:t>Torah</a:t>
            </a:r>
            <a:r>
              <a:rPr lang="en-US" altLang="en-US" sz="1500">
                <a:latin typeface="Lydian BT" pitchFamily="66" charset="0"/>
              </a:rPr>
              <a:t>.</a:t>
            </a:r>
          </a:p>
        </p:txBody>
      </p:sp>
      <p:sp>
        <p:nvSpPr>
          <p:cNvPr id="13316" name="Line 5"/>
          <p:cNvSpPr>
            <a:spLocks noChangeShapeType="1"/>
          </p:cNvSpPr>
          <p:nvPr/>
        </p:nvSpPr>
        <p:spPr bwMode="auto">
          <a:xfrm>
            <a:off x="1371600" y="1457325"/>
            <a:ext cx="634365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802278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00150" y="971550"/>
            <a:ext cx="6743700" cy="685800"/>
          </a:xfrm>
        </p:spPr>
        <p:txBody>
          <a:bodyPr/>
          <a:lstStyle/>
          <a:p>
            <a:pPr eaLnBrk="1" hangingPunct="1"/>
            <a:r>
              <a:rPr lang="en-US" altLang="en-US" sz="4050"/>
              <a:t>Important </a:t>
            </a:r>
            <a:r>
              <a:rPr lang="en-US" altLang="en-US" sz="4050">
                <a:solidFill>
                  <a:srgbClr val="FF0000"/>
                </a:solidFill>
              </a:rPr>
              <a:t>Hebrew</a:t>
            </a:r>
            <a:r>
              <a:rPr lang="en-US" altLang="en-US" sz="4050"/>
              <a:t> Leaders</a:t>
            </a:r>
          </a:p>
        </p:txBody>
      </p:sp>
      <p:pic>
        <p:nvPicPr>
          <p:cNvPr id="14341" name="Picture 5" descr="http://www.bluffton.edu/~sullivanm/chartresnorth/cportalleftjamb.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l="31789" r="48305"/>
          <a:stretch>
            <a:fillRect/>
          </a:stretch>
        </p:blipFill>
        <p:spPr>
          <a:xfrm>
            <a:off x="1314450" y="1885950"/>
            <a:ext cx="1085850" cy="3771900"/>
          </a:xfrm>
          <a:noFill/>
          <a:ln w="57150">
            <a:solidFill>
              <a:srgbClr val="000000"/>
            </a:solidFill>
            <a:miter lim="800000"/>
            <a:headEnd/>
            <a:tailEnd/>
          </a:ln>
        </p:spPr>
      </p:pic>
      <p:sp>
        <p:nvSpPr>
          <p:cNvPr id="14339" name="Rectangle 3"/>
          <p:cNvSpPr>
            <a:spLocks noGrp="1" noChangeArrowheads="1"/>
          </p:cNvSpPr>
          <p:nvPr>
            <p:ph type="body" sz="half" idx="2"/>
          </p:nvPr>
        </p:nvSpPr>
        <p:spPr>
          <a:xfrm>
            <a:off x="2457450" y="1714500"/>
            <a:ext cx="5543550" cy="4171950"/>
          </a:xfrm>
        </p:spPr>
        <p:txBody>
          <a:bodyPr/>
          <a:lstStyle/>
          <a:p>
            <a:pPr algn="ctr" eaLnBrk="1" hangingPunct="1">
              <a:buFontTx/>
              <a:buNone/>
            </a:pPr>
            <a:r>
              <a:rPr lang="en-US" altLang="en-US" sz="3300" b="1" u="sng">
                <a:solidFill>
                  <a:srgbClr val="FF0000"/>
                </a:solidFill>
                <a:latin typeface="Lydian BT" pitchFamily="66" charset="0"/>
              </a:rPr>
              <a:t>Abraham</a:t>
            </a:r>
          </a:p>
          <a:p>
            <a:pPr eaLnBrk="1" hangingPunct="1"/>
            <a:r>
              <a:rPr lang="en-US" altLang="en-US" sz="1800">
                <a:latin typeface="Lydian BT" pitchFamily="66" charset="0"/>
              </a:rPr>
              <a:t>The “father of the </a:t>
            </a:r>
            <a:r>
              <a:rPr lang="en-US" altLang="en-US" sz="1800">
                <a:solidFill>
                  <a:srgbClr val="FF0000"/>
                </a:solidFill>
                <a:latin typeface="Lydian BT" pitchFamily="66" charset="0"/>
              </a:rPr>
              <a:t>Hebrews</a:t>
            </a:r>
            <a:r>
              <a:rPr lang="en-US" altLang="en-US" sz="1800">
                <a:latin typeface="Lydian BT" pitchFamily="66" charset="0"/>
              </a:rPr>
              <a:t>”</a:t>
            </a:r>
          </a:p>
          <a:p>
            <a:pPr eaLnBrk="1" hangingPunct="1"/>
            <a:r>
              <a:rPr lang="en-US" altLang="en-US" sz="1800">
                <a:latin typeface="Lydian BT" pitchFamily="66" charset="0"/>
              </a:rPr>
              <a:t>According to the </a:t>
            </a:r>
            <a:r>
              <a:rPr lang="en-US" altLang="en-US" sz="1800">
                <a:solidFill>
                  <a:srgbClr val="FF0000"/>
                </a:solidFill>
                <a:latin typeface="Lydian BT" pitchFamily="66" charset="0"/>
              </a:rPr>
              <a:t>Torah</a:t>
            </a:r>
            <a:r>
              <a:rPr lang="en-US" altLang="en-US" sz="1800">
                <a:latin typeface="Lydian BT" pitchFamily="66" charset="0"/>
              </a:rPr>
              <a:t>, </a:t>
            </a:r>
            <a:r>
              <a:rPr lang="en-US" altLang="en-US" sz="1800">
                <a:solidFill>
                  <a:srgbClr val="FF0000"/>
                </a:solidFill>
                <a:latin typeface="Lydian BT" pitchFamily="66" charset="0"/>
              </a:rPr>
              <a:t>Abraham</a:t>
            </a:r>
            <a:r>
              <a:rPr lang="en-US" altLang="en-US" sz="1800">
                <a:latin typeface="Lydian BT" pitchFamily="66" charset="0"/>
              </a:rPr>
              <a:t> introduced the belief in “one God”  (monotheism) to the </a:t>
            </a:r>
            <a:r>
              <a:rPr lang="en-US" altLang="en-US" sz="1800">
                <a:solidFill>
                  <a:srgbClr val="FF0000"/>
                </a:solidFill>
                <a:latin typeface="Lydian BT" pitchFamily="66" charset="0"/>
              </a:rPr>
              <a:t>Hebrews</a:t>
            </a:r>
            <a:r>
              <a:rPr lang="en-US" altLang="en-US" sz="1800">
                <a:latin typeface="Lydian BT" pitchFamily="66" charset="0"/>
              </a:rPr>
              <a:t>.</a:t>
            </a:r>
          </a:p>
          <a:p>
            <a:pPr lvl="1" eaLnBrk="1" hangingPunct="1"/>
            <a:r>
              <a:rPr lang="en-US" altLang="en-US" sz="1500">
                <a:latin typeface="Lydian BT" pitchFamily="66" charset="0"/>
              </a:rPr>
              <a:t>This was a new idea in the ancient world.</a:t>
            </a:r>
          </a:p>
          <a:p>
            <a:pPr lvl="1" eaLnBrk="1" hangingPunct="1"/>
            <a:r>
              <a:rPr lang="en-US" altLang="en-US" sz="1500">
                <a:latin typeface="Lydian BT" pitchFamily="66" charset="0"/>
              </a:rPr>
              <a:t>At the time, most people practiced polytheism</a:t>
            </a:r>
          </a:p>
          <a:p>
            <a:pPr eaLnBrk="1" hangingPunct="1"/>
            <a:r>
              <a:rPr lang="en-US" altLang="en-US" sz="1800">
                <a:latin typeface="Lydian BT" pitchFamily="66" charset="0"/>
              </a:rPr>
              <a:t>Led the </a:t>
            </a:r>
            <a:r>
              <a:rPr lang="en-US" altLang="en-US" sz="1800">
                <a:solidFill>
                  <a:srgbClr val="FF0000"/>
                </a:solidFill>
                <a:latin typeface="Lydian BT" pitchFamily="66" charset="0"/>
              </a:rPr>
              <a:t>Hebrews</a:t>
            </a:r>
            <a:r>
              <a:rPr lang="en-US" altLang="en-US" sz="1800">
                <a:latin typeface="Lydian BT" pitchFamily="66" charset="0"/>
              </a:rPr>
              <a:t> from </a:t>
            </a:r>
            <a:r>
              <a:rPr lang="en-US" altLang="en-US" sz="1800">
                <a:solidFill>
                  <a:schemeClr val="accent2"/>
                </a:solidFill>
                <a:latin typeface="Lydian BT" pitchFamily="66" charset="0"/>
              </a:rPr>
              <a:t>Mesopotamia</a:t>
            </a:r>
            <a:r>
              <a:rPr lang="en-US" altLang="en-US" sz="1800">
                <a:latin typeface="Lydian BT" pitchFamily="66" charset="0"/>
              </a:rPr>
              <a:t> to </a:t>
            </a:r>
            <a:r>
              <a:rPr lang="en-US" altLang="en-US" sz="1800">
                <a:solidFill>
                  <a:srgbClr val="FF0000"/>
                </a:solidFill>
                <a:latin typeface="Lydian BT" pitchFamily="66" charset="0"/>
              </a:rPr>
              <a:t>Canaan</a:t>
            </a:r>
            <a:r>
              <a:rPr lang="en-US" altLang="en-US" sz="1800">
                <a:latin typeface="Lydian BT" pitchFamily="66" charset="0"/>
              </a:rPr>
              <a:t>.</a:t>
            </a:r>
          </a:p>
          <a:p>
            <a:pPr lvl="1" eaLnBrk="1" hangingPunct="1"/>
            <a:r>
              <a:rPr lang="en-US" altLang="en-US" sz="1500">
                <a:latin typeface="Lydian BT" pitchFamily="66" charset="0"/>
              </a:rPr>
              <a:t>According to the </a:t>
            </a:r>
            <a:r>
              <a:rPr lang="en-US" altLang="en-US" sz="1500">
                <a:solidFill>
                  <a:srgbClr val="FF0000"/>
                </a:solidFill>
                <a:latin typeface="Lydian BT" pitchFamily="66" charset="0"/>
              </a:rPr>
              <a:t>Torah</a:t>
            </a:r>
            <a:r>
              <a:rPr lang="en-US" altLang="en-US" sz="1500">
                <a:latin typeface="Lydian BT" pitchFamily="66" charset="0"/>
              </a:rPr>
              <a:t>, God promised to make </a:t>
            </a:r>
            <a:r>
              <a:rPr lang="en-US" altLang="en-US" sz="1500">
                <a:solidFill>
                  <a:srgbClr val="FF0000"/>
                </a:solidFill>
                <a:latin typeface="Lydian BT" pitchFamily="66" charset="0"/>
              </a:rPr>
              <a:t>Abraham</a:t>
            </a:r>
            <a:r>
              <a:rPr lang="en-US" altLang="en-US" sz="1500">
                <a:latin typeface="Lydian BT" pitchFamily="66" charset="0"/>
              </a:rPr>
              <a:t> the father of a great nation and bless his people if he would take the </a:t>
            </a:r>
            <a:r>
              <a:rPr lang="en-US" altLang="en-US" sz="1500">
                <a:solidFill>
                  <a:srgbClr val="FF0000"/>
                </a:solidFill>
                <a:latin typeface="Lydian BT" pitchFamily="66" charset="0"/>
              </a:rPr>
              <a:t>Hebrews</a:t>
            </a:r>
            <a:r>
              <a:rPr lang="en-US" altLang="en-US" sz="1500">
                <a:latin typeface="Lydian BT" pitchFamily="66" charset="0"/>
              </a:rPr>
              <a:t> to </a:t>
            </a:r>
            <a:r>
              <a:rPr lang="en-US" altLang="en-US" sz="1500">
                <a:solidFill>
                  <a:srgbClr val="FF0000"/>
                </a:solidFill>
                <a:latin typeface="Lydian BT" pitchFamily="66" charset="0"/>
              </a:rPr>
              <a:t>Canaan</a:t>
            </a:r>
            <a:r>
              <a:rPr lang="en-US" altLang="en-US" sz="1500">
                <a:latin typeface="Lydian BT" pitchFamily="66" charset="0"/>
              </a:rPr>
              <a:t>.</a:t>
            </a:r>
          </a:p>
          <a:p>
            <a:pPr lvl="1" eaLnBrk="1" hangingPunct="1"/>
            <a:r>
              <a:rPr lang="en-US" altLang="en-US" sz="1500">
                <a:latin typeface="Lydian BT" pitchFamily="66" charset="0"/>
              </a:rPr>
              <a:t>As a result, many </a:t>
            </a:r>
            <a:r>
              <a:rPr lang="en-US" altLang="en-US" sz="1500">
                <a:solidFill>
                  <a:schemeClr val="accent2"/>
                </a:solidFill>
                <a:latin typeface="Lydian BT" pitchFamily="66" charset="0"/>
              </a:rPr>
              <a:t>Jews</a:t>
            </a:r>
            <a:r>
              <a:rPr lang="en-US" altLang="en-US" sz="1500">
                <a:latin typeface="Lydian BT" pitchFamily="66" charset="0"/>
              </a:rPr>
              <a:t> consider themselves to be God’s “chosen people.”</a:t>
            </a:r>
          </a:p>
        </p:txBody>
      </p:sp>
      <p:sp>
        <p:nvSpPr>
          <p:cNvPr id="14340" name="Line 4"/>
          <p:cNvSpPr>
            <a:spLocks noChangeShapeType="1"/>
          </p:cNvSpPr>
          <p:nvPr/>
        </p:nvSpPr>
        <p:spPr bwMode="auto">
          <a:xfrm>
            <a:off x="1371600" y="1600200"/>
            <a:ext cx="634365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571324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28725" y="857250"/>
            <a:ext cx="6743700" cy="685800"/>
          </a:xfrm>
        </p:spPr>
        <p:txBody>
          <a:bodyPr/>
          <a:lstStyle/>
          <a:p>
            <a:pPr eaLnBrk="1" hangingPunct="1"/>
            <a:r>
              <a:rPr lang="en-US" altLang="en-US" sz="4050"/>
              <a:t>Important </a:t>
            </a:r>
            <a:r>
              <a:rPr lang="en-US" altLang="en-US" sz="4050">
                <a:solidFill>
                  <a:srgbClr val="FF0000"/>
                </a:solidFill>
              </a:rPr>
              <a:t>Hebrew</a:t>
            </a:r>
            <a:r>
              <a:rPr lang="en-US" altLang="en-US" sz="4050"/>
              <a:t> Leaders</a:t>
            </a:r>
          </a:p>
        </p:txBody>
      </p:sp>
      <p:pic>
        <p:nvPicPr>
          <p:cNvPr id="15365" name="Picture 9" descr="http://www.bluffton.edu/~sullivanm/chartresnorth/cportalleftjamb.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l="50647" r="33636"/>
          <a:stretch>
            <a:fillRect/>
          </a:stretch>
        </p:blipFill>
        <p:spPr>
          <a:xfrm>
            <a:off x="1428751" y="1885950"/>
            <a:ext cx="869156" cy="3829050"/>
          </a:xfrm>
          <a:noFill/>
          <a:ln w="57150">
            <a:solidFill>
              <a:srgbClr val="000000"/>
            </a:solidFill>
            <a:miter lim="800000"/>
            <a:headEnd/>
            <a:tailEnd/>
          </a:ln>
        </p:spPr>
      </p:pic>
      <p:sp>
        <p:nvSpPr>
          <p:cNvPr id="14339" name="Rectangle 3"/>
          <p:cNvSpPr>
            <a:spLocks noGrp="1" noChangeArrowheads="1"/>
          </p:cNvSpPr>
          <p:nvPr>
            <p:ph type="body" sz="half" idx="2"/>
          </p:nvPr>
        </p:nvSpPr>
        <p:spPr>
          <a:xfrm>
            <a:off x="2543175" y="1543050"/>
            <a:ext cx="5429250" cy="4171950"/>
          </a:xfrm>
        </p:spPr>
        <p:txBody>
          <a:bodyPr>
            <a:normAutofit fontScale="77500" lnSpcReduction="20000"/>
          </a:bodyPr>
          <a:lstStyle/>
          <a:p>
            <a:pPr algn="ctr" eaLnBrk="1" hangingPunct="1">
              <a:buFontTx/>
              <a:buNone/>
            </a:pPr>
            <a:r>
              <a:rPr lang="en-US" altLang="en-US" b="1" u="sng" smtClean="0">
                <a:solidFill>
                  <a:srgbClr val="FF0000"/>
                </a:solidFill>
                <a:latin typeface="Lydian BT" pitchFamily="66" charset="0"/>
              </a:rPr>
              <a:t>Moses</a:t>
            </a:r>
          </a:p>
          <a:p>
            <a:pPr eaLnBrk="1" hangingPunct="1"/>
            <a:r>
              <a:rPr lang="en-US" altLang="en-US">
                <a:latin typeface="Lydian BT" pitchFamily="66" charset="0"/>
              </a:rPr>
              <a:t>The greatest leader of the </a:t>
            </a:r>
            <a:r>
              <a:rPr lang="en-US" altLang="en-US">
                <a:solidFill>
                  <a:srgbClr val="FF0000"/>
                </a:solidFill>
                <a:latin typeface="Lydian BT" pitchFamily="66" charset="0"/>
              </a:rPr>
              <a:t>Hebrews</a:t>
            </a:r>
            <a:endParaRPr lang="en-US" altLang="en-US">
              <a:latin typeface="Lydian BT" pitchFamily="66" charset="0"/>
            </a:endParaRPr>
          </a:p>
          <a:p>
            <a:pPr eaLnBrk="1" hangingPunct="1"/>
            <a:r>
              <a:rPr lang="en-US" altLang="en-US">
                <a:latin typeface="Lydian BT" pitchFamily="66" charset="0"/>
              </a:rPr>
              <a:t>According to the </a:t>
            </a:r>
            <a:r>
              <a:rPr lang="en-US" altLang="en-US">
                <a:solidFill>
                  <a:srgbClr val="FF0000"/>
                </a:solidFill>
                <a:latin typeface="Lydian BT" pitchFamily="66" charset="0"/>
              </a:rPr>
              <a:t>Torah</a:t>
            </a:r>
            <a:r>
              <a:rPr lang="en-US" altLang="en-US">
                <a:latin typeface="Lydian BT" pitchFamily="66" charset="0"/>
              </a:rPr>
              <a:t>, </a:t>
            </a:r>
            <a:r>
              <a:rPr lang="en-US" altLang="en-US">
                <a:solidFill>
                  <a:srgbClr val="FF0000"/>
                </a:solidFill>
                <a:latin typeface="Lydian BT" pitchFamily="66" charset="0"/>
              </a:rPr>
              <a:t>Moses</a:t>
            </a:r>
            <a:r>
              <a:rPr lang="en-US" altLang="en-US">
                <a:latin typeface="Lydian BT" pitchFamily="66" charset="0"/>
              </a:rPr>
              <a:t> led his people out of slavery in </a:t>
            </a:r>
            <a:r>
              <a:rPr lang="en-US" altLang="en-US">
                <a:solidFill>
                  <a:schemeClr val="accent2"/>
                </a:solidFill>
                <a:latin typeface="Lydian BT" pitchFamily="66" charset="0"/>
              </a:rPr>
              <a:t>Egypt</a:t>
            </a:r>
            <a:r>
              <a:rPr lang="en-US" altLang="en-US">
                <a:latin typeface="Lydian BT" pitchFamily="66" charset="0"/>
              </a:rPr>
              <a:t>.</a:t>
            </a:r>
          </a:p>
          <a:p>
            <a:pPr lvl="1" eaLnBrk="1" hangingPunct="1"/>
            <a:r>
              <a:rPr lang="en-US" altLang="en-US">
                <a:latin typeface="Lydian BT" pitchFamily="66" charset="0"/>
              </a:rPr>
              <a:t> </a:t>
            </a:r>
            <a:r>
              <a:rPr lang="en-US" altLang="en-US">
                <a:solidFill>
                  <a:srgbClr val="FF0000"/>
                </a:solidFill>
                <a:latin typeface="Lydian BT" pitchFamily="66" charset="0"/>
              </a:rPr>
              <a:t>Moses</a:t>
            </a:r>
            <a:r>
              <a:rPr lang="en-US" altLang="en-US">
                <a:latin typeface="Lydian BT" pitchFamily="66" charset="0"/>
              </a:rPr>
              <a:t> told the </a:t>
            </a:r>
            <a:r>
              <a:rPr lang="en-US" altLang="en-US">
                <a:solidFill>
                  <a:srgbClr val="FF0000"/>
                </a:solidFill>
                <a:latin typeface="Lydian BT" pitchFamily="66" charset="0"/>
              </a:rPr>
              <a:t>Hebrews</a:t>
            </a:r>
            <a:r>
              <a:rPr lang="en-US" altLang="en-US">
                <a:latin typeface="Lydian BT" pitchFamily="66" charset="0"/>
              </a:rPr>
              <a:t> that God would lead them to </a:t>
            </a:r>
            <a:r>
              <a:rPr lang="en-US" altLang="en-US">
                <a:solidFill>
                  <a:srgbClr val="FF0000"/>
                </a:solidFill>
                <a:latin typeface="Lydian BT" pitchFamily="66" charset="0"/>
              </a:rPr>
              <a:t>Canaan</a:t>
            </a:r>
            <a:r>
              <a:rPr lang="en-US" altLang="en-US">
                <a:latin typeface="Lydian BT" pitchFamily="66" charset="0"/>
              </a:rPr>
              <a:t>, the “promised land,” in exchange for their faithful obedience.</a:t>
            </a:r>
          </a:p>
          <a:p>
            <a:pPr eaLnBrk="1" hangingPunct="1"/>
            <a:r>
              <a:rPr lang="en-US" altLang="en-US">
                <a:latin typeface="Lydian BT" pitchFamily="66" charset="0"/>
              </a:rPr>
              <a:t> </a:t>
            </a:r>
            <a:r>
              <a:rPr lang="en-US" altLang="en-US">
                <a:solidFill>
                  <a:srgbClr val="FF0000"/>
                </a:solidFill>
                <a:latin typeface="Lydian BT" pitchFamily="66" charset="0"/>
              </a:rPr>
              <a:t>Moses</a:t>
            </a:r>
            <a:r>
              <a:rPr lang="en-US" altLang="en-US">
                <a:latin typeface="Lydian BT" pitchFamily="66" charset="0"/>
              </a:rPr>
              <a:t> also gave </a:t>
            </a:r>
            <a:r>
              <a:rPr lang="en-US" altLang="en-US">
                <a:solidFill>
                  <a:schemeClr val="accent2"/>
                </a:solidFill>
                <a:latin typeface="Lydian BT" pitchFamily="66" charset="0"/>
              </a:rPr>
              <a:t>Judaism</a:t>
            </a:r>
            <a:r>
              <a:rPr lang="en-US" altLang="en-US">
                <a:latin typeface="Lydian BT" pitchFamily="66" charset="0"/>
              </a:rPr>
              <a:t> its fundamental laws.</a:t>
            </a:r>
          </a:p>
          <a:p>
            <a:pPr lvl="1" eaLnBrk="1" hangingPunct="1"/>
            <a:r>
              <a:rPr lang="en-US" altLang="en-US">
                <a:latin typeface="Lydian BT" pitchFamily="66" charset="0"/>
              </a:rPr>
              <a:t>The </a:t>
            </a:r>
            <a:r>
              <a:rPr lang="en-US" altLang="en-US">
                <a:solidFill>
                  <a:srgbClr val="FF0000"/>
                </a:solidFill>
                <a:latin typeface="Lydian BT" pitchFamily="66" charset="0"/>
              </a:rPr>
              <a:t>Torah</a:t>
            </a:r>
            <a:r>
              <a:rPr lang="en-US" altLang="en-US">
                <a:latin typeface="Lydian BT" pitchFamily="66" charset="0"/>
              </a:rPr>
              <a:t> tells how God gave </a:t>
            </a:r>
            <a:r>
              <a:rPr lang="en-US" altLang="en-US">
                <a:solidFill>
                  <a:srgbClr val="FF0000"/>
                </a:solidFill>
                <a:latin typeface="Lydian BT" pitchFamily="66" charset="0"/>
              </a:rPr>
              <a:t>Moses</a:t>
            </a:r>
            <a:r>
              <a:rPr lang="en-US" altLang="en-US">
                <a:latin typeface="Lydian BT" pitchFamily="66" charset="0"/>
              </a:rPr>
              <a:t> 10 important laws engraved on two stone tablets.</a:t>
            </a:r>
          </a:p>
          <a:p>
            <a:pPr lvl="2" eaLnBrk="1" hangingPunct="1"/>
            <a:r>
              <a:rPr lang="en-US" altLang="en-US">
                <a:latin typeface="Lydian BT" pitchFamily="66" charset="0"/>
              </a:rPr>
              <a:t>These laws became the foundation of </a:t>
            </a:r>
            <a:r>
              <a:rPr lang="en-US" altLang="en-US">
                <a:solidFill>
                  <a:schemeClr val="accent2"/>
                </a:solidFill>
                <a:latin typeface="Lydian BT" pitchFamily="66" charset="0"/>
              </a:rPr>
              <a:t>Judaism</a:t>
            </a:r>
            <a:r>
              <a:rPr lang="en-US" altLang="en-US">
                <a:latin typeface="Lydian BT" pitchFamily="66" charset="0"/>
              </a:rPr>
              <a:t>.</a:t>
            </a:r>
          </a:p>
        </p:txBody>
      </p:sp>
      <p:sp>
        <p:nvSpPr>
          <p:cNvPr id="15364" name="Line 4"/>
          <p:cNvSpPr>
            <a:spLocks noChangeShapeType="1"/>
          </p:cNvSpPr>
          <p:nvPr/>
        </p:nvSpPr>
        <p:spPr bwMode="auto">
          <a:xfrm>
            <a:off x="1428750" y="1485900"/>
            <a:ext cx="634365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2648102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83556" y="122464"/>
            <a:ext cx="5829300" cy="857250"/>
          </a:xfrm>
        </p:spPr>
        <p:txBody>
          <a:bodyPr/>
          <a:lstStyle/>
          <a:p>
            <a:pPr eaLnBrk="1" hangingPunct="1"/>
            <a:r>
              <a:rPr lang="en-US" altLang="en-US" sz="4950" dirty="0"/>
              <a:t>What is the </a:t>
            </a:r>
            <a:r>
              <a:rPr lang="en-US" altLang="en-US" sz="4950" dirty="0">
                <a:solidFill>
                  <a:srgbClr val="FF0000"/>
                </a:solidFill>
              </a:rPr>
              <a:t>Torah</a:t>
            </a:r>
            <a:r>
              <a:rPr lang="en-US" altLang="en-US" sz="4950" dirty="0"/>
              <a:t>?</a:t>
            </a:r>
          </a:p>
        </p:txBody>
      </p:sp>
      <p:pic>
        <p:nvPicPr>
          <p:cNvPr id="5123" name="Picture 13" descr="http://geohistech.free.fr/Hebreux/Matos/Torah%203.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726531" y="1159431"/>
            <a:ext cx="3257550" cy="3581400"/>
          </a:xfrm>
          <a:noFill/>
          <a:ln w="57150">
            <a:solidFill>
              <a:srgbClr val="000000"/>
            </a:solidFill>
            <a:miter lim="800000"/>
            <a:headEnd/>
            <a:tailEnd/>
          </a:ln>
        </p:spPr>
      </p:pic>
      <p:sp>
        <p:nvSpPr>
          <p:cNvPr id="5125" name="Rectangle 4"/>
          <p:cNvSpPr>
            <a:spLocks noGrp="1" noChangeArrowheads="1"/>
          </p:cNvSpPr>
          <p:nvPr>
            <p:ph type="body" sz="half" idx="2"/>
          </p:nvPr>
        </p:nvSpPr>
        <p:spPr>
          <a:xfrm>
            <a:off x="0" y="1345474"/>
            <a:ext cx="2586446" cy="4000500"/>
          </a:xfrm>
        </p:spPr>
        <p:txBody>
          <a:bodyPr>
            <a:noAutofit/>
          </a:bodyPr>
          <a:lstStyle/>
          <a:p>
            <a:pPr marL="166688" indent="-166688">
              <a:defRPr/>
            </a:pPr>
            <a:r>
              <a:rPr lang="en-US" altLang="en-US" dirty="0">
                <a:latin typeface="Lydian BT" pitchFamily="66" charset="0"/>
              </a:rPr>
              <a:t>The </a:t>
            </a:r>
            <a:r>
              <a:rPr lang="en-US" altLang="en-US" b="1" dirty="0">
                <a:solidFill>
                  <a:srgbClr val="FF0000"/>
                </a:solidFill>
                <a:latin typeface="Lydian BT" pitchFamily="66" charset="0"/>
              </a:rPr>
              <a:t>Torah</a:t>
            </a:r>
            <a:r>
              <a:rPr lang="en-US" altLang="en-US" dirty="0">
                <a:latin typeface="Lydian BT" pitchFamily="66" charset="0"/>
              </a:rPr>
              <a:t> is the </a:t>
            </a:r>
            <a:r>
              <a:rPr lang="en-US" altLang="en-US" dirty="0">
                <a:solidFill>
                  <a:schemeClr val="accent2"/>
                </a:solidFill>
                <a:latin typeface="Lydian BT" pitchFamily="66" charset="0"/>
              </a:rPr>
              <a:t>Jewish</a:t>
            </a:r>
            <a:r>
              <a:rPr lang="en-US" altLang="en-US" dirty="0">
                <a:latin typeface="Lydian BT" pitchFamily="66" charset="0"/>
              </a:rPr>
              <a:t> Bible (also known by Christians as the Old Testament)</a:t>
            </a:r>
          </a:p>
          <a:p>
            <a:pPr marL="0" indent="0">
              <a:buNone/>
              <a:defRPr/>
            </a:pPr>
            <a:endParaRPr lang="en-US" altLang="en-US" dirty="0">
              <a:latin typeface="Lydian BT" pitchFamily="66" charset="0"/>
            </a:endParaRPr>
          </a:p>
          <a:p>
            <a:pPr marL="166688" indent="-166688">
              <a:defRPr/>
            </a:pPr>
            <a:r>
              <a:rPr lang="en-US" altLang="en-US" dirty="0">
                <a:latin typeface="Lydian BT" pitchFamily="66" charset="0"/>
              </a:rPr>
              <a:t>The word </a:t>
            </a:r>
            <a:r>
              <a:rPr lang="en-US" altLang="en-US" b="1" dirty="0">
                <a:solidFill>
                  <a:srgbClr val="FF0000"/>
                </a:solidFill>
                <a:latin typeface="Lydian BT" pitchFamily="66" charset="0"/>
              </a:rPr>
              <a:t>Torah</a:t>
            </a:r>
            <a:r>
              <a:rPr lang="en-US" altLang="en-US" dirty="0">
                <a:latin typeface="Lydian BT" pitchFamily="66" charset="0"/>
              </a:rPr>
              <a:t> means “God’s teaching.”</a:t>
            </a:r>
          </a:p>
        </p:txBody>
      </p:sp>
      <p:sp>
        <p:nvSpPr>
          <p:cNvPr id="5124" name="Rectangle 15"/>
          <p:cNvSpPr>
            <a:spLocks noChangeArrowheads="1"/>
          </p:cNvSpPr>
          <p:nvPr/>
        </p:nvSpPr>
        <p:spPr bwMode="auto">
          <a:xfrm>
            <a:off x="6418080" y="796834"/>
            <a:ext cx="266972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2250" indent="-222250">
              <a:spcBef>
                <a:spcPct val="20000"/>
              </a:spcBef>
              <a:buChar char="•"/>
              <a:defRPr sz="3200">
                <a:solidFill>
                  <a:schemeClr val="tx1"/>
                </a:solidFill>
                <a:latin typeface="Chaucer" pitchFamily="2" charset="0"/>
              </a:defRPr>
            </a:lvl1pPr>
            <a:lvl2pPr marL="742950" indent="-285750">
              <a:spcBef>
                <a:spcPct val="20000"/>
              </a:spcBef>
              <a:buChar char="–"/>
              <a:defRPr sz="2800">
                <a:solidFill>
                  <a:schemeClr val="tx1"/>
                </a:solidFill>
                <a:latin typeface="Chaucer" pitchFamily="2" charset="0"/>
              </a:defRPr>
            </a:lvl2pPr>
            <a:lvl3pPr marL="1143000" indent="-228600">
              <a:spcBef>
                <a:spcPct val="20000"/>
              </a:spcBef>
              <a:buChar char="•"/>
              <a:defRPr sz="2400">
                <a:solidFill>
                  <a:schemeClr val="tx1"/>
                </a:solidFill>
                <a:latin typeface="Chaucer" pitchFamily="2" charset="0"/>
              </a:defRPr>
            </a:lvl3pPr>
            <a:lvl4pPr marL="1600200" indent="-228600">
              <a:spcBef>
                <a:spcPct val="20000"/>
              </a:spcBef>
              <a:buChar char="–"/>
              <a:defRPr sz="2000">
                <a:solidFill>
                  <a:schemeClr val="tx1"/>
                </a:solidFill>
                <a:latin typeface="Chaucer" pitchFamily="2" charset="0"/>
              </a:defRPr>
            </a:lvl4pPr>
            <a:lvl5pPr marL="2057400" indent="-228600">
              <a:spcBef>
                <a:spcPct val="20000"/>
              </a:spcBef>
              <a:buChar char="»"/>
              <a:defRPr sz="2000">
                <a:solidFill>
                  <a:schemeClr val="tx1"/>
                </a:solidFill>
                <a:latin typeface="Chaucer" pitchFamily="2" charset="0"/>
              </a:defRPr>
            </a:lvl5pPr>
            <a:lvl6pPr marL="2514600" indent="-228600" eaLnBrk="0" fontAlgn="base" hangingPunct="0">
              <a:spcBef>
                <a:spcPct val="20000"/>
              </a:spcBef>
              <a:spcAft>
                <a:spcPct val="0"/>
              </a:spcAft>
              <a:buChar char="»"/>
              <a:defRPr sz="2000">
                <a:solidFill>
                  <a:schemeClr val="tx1"/>
                </a:solidFill>
                <a:latin typeface="Chaucer" pitchFamily="2" charset="0"/>
              </a:defRPr>
            </a:lvl6pPr>
            <a:lvl7pPr marL="2971800" indent="-228600" eaLnBrk="0" fontAlgn="base" hangingPunct="0">
              <a:spcBef>
                <a:spcPct val="20000"/>
              </a:spcBef>
              <a:spcAft>
                <a:spcPct val="0"/>
              </a:spcAft>
              <a:buChar char="»"/>
              <a:defRPr sz="2000">
                <a:solidFill>
                  <a:schemeClr val="tx1"/>
                </a:solidFill>
                <a:latin typeface="Chaucer" pitchFamily="2" charset="0"/>
              </a:defRPr>
            </a:lvl7pPr>
            <a:lvl8pPr marL="3429000" indent="-228600" eaLnBrk="0" fontAlgn="base" hangingPunct="0">
              <a:spcBef>
                <a:spcPct val="20000"/>
              </a:spcBef>
              <a:spcAft>
                <a:spcPct val="0"/>
              </a:spcAft>
              <a:buChar char="»"/>
              <a:defRPr sz="2000">
                <a:solidFill>
                  <a:schemeClr val="tx1"/>
                </a:solidFill>
                <a:latin typeface="Chaucer" pitchFamily="2" charset="0"/>
              </a:defRPr>
            </a:lvl8pPr>
            <a:lvl9pPr marL="3886200" indent="-228600" eaLnBrk="0" fontAlgn="base" hangingPunct="0">
              <a:spcBef>
                <a:spcPct val="20000"/>
              </a:spcBef>
              <a:spcAft>
                <a:spcPct val="0"/>
              </a:spcAft>
              <a:buChar char="»"/>
              <a:defRPr sz="2000">
                <a:solidFill>
                  <a:schemeClr val="tx1"/>
                </a:solidFill>
                <a:latin typeface="Chaucer" pitchFamily="2" charset="0"/>
              </a:defRPr>
            </a:lvl9pPr>
          </a:lstStyle>
          <a:p>
            <a:pPr eaLnBrk="1" hangingPunct="1">
              <a:spcBef>
                <a:spcPct val="50000"/>
              </a:spcBef>
            </a:pPr>
            <a:endParaRPr lang="en-US" altLang="en-US" sz="1800" dirty="0">
              <a:latin typeface="Lydian BT" pitchFamily="66" charset="0"/>
            </a:endParaRPr>
          </a:p>
          <a:p>
            <a:pPr eaLnBrk="1" hangingPunct="1">
              <a:spcBef>
                <a:spcPct val="50000"/>
              </a:spcBef>
            </a:pPr>
            <a:r>
              <a:rPr lang="en-US" altLang="en-US" sz="2800" dirty="0">
                <a:latin typeface="Lydian BT" pitchFamily="66" charset="0"/>
              </a:rPr>
              <a:t>The </a:t>
            </a:r>
            <a:r>
              <a:rPr lang="en-US" altLang="en-US" sz="2800" b="1" dirty="0">
                <a:solidFill>
                  <a:srgbClr val="FF0000"/>
                </a:solidFill>
                <a:latin typeface="Lydian BT" pitchFamily="66" charset="0"/>
              </a:rPr>
              <a:t>Torah</a:t>
            </a:r>
            <a:r>
              <a:rPr lang="en-US" altLang="en-US" sz="2800" dirty="0">
                <a:latin typeface="Lydian BT" pitchFamily="66" charset="0"/>
              </a:rPr>
              <a:t> contains the basic laws of </a:t>
            </a:r>
            <a:r>
              <a:rPr lang="en-US" altLang="en-US" sz="2800" dirty="0">
                <a:solidFill>
                  <a:srgbClr val="FF0000"/>
                </a:solidFill>
                <a:latin typeface="Lydian BT" pitchFamily="66" charset="0"/>
              </a:rPr>
              <a:t>Judaism</a:t>
            </a:r>
            <a:r>
              <a:rPr lang="en-US" altLang="en-US" sz="2800" dirty="0">
                <a:latin typeface="Lydian BT" pitchFamily="66" charset="0"/>
              </a:rPr>
              <a:t> and tells many stories about the history of the </a:t>
            </a:r>
            <a:r>
              <a:rPr lang="en-US" altLang="en-US" sz="2800" dirty="0">
                <a:solidFill>
                  <a:srgbClr val="FF0000"/>
                </a:solidFill>
                <a:latin typeface="Lydian BT" pitchFamily="66" charset="0"/>
              </a:rPr>
              <a:t>Hebrew</a:t>
            </a:r>
            <a:r>
              <a:rPr lang="en-US" altLang="en-US" sz="2800" dirty="0">
                <a:latin typeface="Lydian BT" pitchFamily="66" charset="0"/>
              </a:rPr>
              <a:t> people.</a:t>
            </a:r>
          </a:p>
        </p:txBody>
      </p:sp>
      <p:sp>
        <p:nvSpPr>
          <p:cNvPr id="5126" name="Line 16"/>
          <p:cNvSpPr>
            <a:spLocks noChangeShapeType="1"/>
          </p:cNvSpPr>
          <p:nvPr/>
        </p:nvSpPr>
        <p:spPr bwMode="auto">
          <a:xfrm>
            <a:off x="1783556" y="979714"/>
            <a:ext cx="51435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2843011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57350" y="237172"/>
            <a:ext cx="5829300" cy="857250"/>
          </a:xfrm>
        </p:spPr>
        <p:txBody>
          <a:bodyPr/>
          <a:lstStyle/>
          <a:p>
            <a:pPr eaLnBrk="1" hangingPunct="1"/>
            <a:r>
              <a:rPr lang="en-US" altLang="en-US" sz="4950" dirty="0"/>
              <a:t>What is the </a:t>
            </a:r>
            <a:r>
              <a:rPr lang="en-US" altLang="en-US" sz="4950" dirty="0">
                <a:solidFill>
                  <a:srgbClr val="FF0000"/>
                </a:solidFill>
              </a:rPr>
              <a:t>Torah</a:t>
            </a:r>
            <a:r>
              <a:rPr lang="en-US" altLang="en-US" sz="4950" dirty="0"/>
              <a:t>?</a:t>
            </a:r>
          </a:p>
        </p:txBody>
      </p:sp>
      <p:pic>
        <p:nvPicPr>
          <p:cNvPr id="6148" name="Picture 9" descr="http://artmuz.com/Yemenite/Tora_Study.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538843" y="1853804"/>
            <a:ext cx="3486150" cy="2476500"/>
          </a:xfrm>
          <a:noFill/>
          <a:ln w="57150">
            <a:solidFill>
              <a:srgbClr val="000000"/>
            </a:solidFill>
            <a:miter lim="800000"/>
            <a:headEnd/>
            <a:tailEnd/>
          </a:ln>
        </p:spPr>
      </p:pic>
      <p:sp>
        <p:nvSpPr>
          <p:cNvPr id="6147" name="Rectangle 5"/>
          <p:cNvSpPr>
            <a:spLocks noGrp="1" noChangeArrowheads="1"/>
          </p:cNvSpPr>
          <p:nvPr>
            <p:ph type="body" sz="half" idx="2"/>
          </p:nvPr>
        </p:nvSpPr>
        <p:spPr>
          <a:xfrm>
            <a:off x="4336869" y="1301387"/>
            <a:ext cx="4572000" cy="2800350"/>
          </a:xfrm>
        </p:spPr>
        <p:txBody>
          <a:bodyPr>
            <a:noAutofit/>
          </a:bodyPr>
          <a:lstStyle/>
          <a:p>
            <a:pPr marL="166688" indent="-166688"/>
            <a:r>
              <a:rPr lang="en-US" altLang="en-US" sz="2400" dirty="0">
                <a:latin typeface="Lydian BT" pitchFamily="66" charset="0"/>
              </a:rPr>
              <a:t>Historians use the stories told in the </a:t>
            </a:r>
            <a:r>
              <a:rPr lang="en-US" altLang="en-US" sz="2400" b="1" dirty="0">
                <a:solidFill>
                  <a:srgbClr val="FF0000"/>
                </a:solidFill>
                <a:latin typeface="Lydian BT" pitchFamily="66" charset="0"/>
              </a:rPr>
              <a:t>Torah</a:t>
            </a:r>
            <a:r>
              <a:rPr lang="en-US" altLang="en-US" sz="2400" dirty="0">
                <a:latin typeface="Lydian BT" pitchFamily="66" charset="0"/>
              </a:rPr>
              <a:t> to understand the history of the </a:t>
            </a:r>
            <a:r>
              <a:rPr lang="en-US" altLang="en-US" sz="2400" dirty="0">
                <a:solidFill>
                  <a:srgbClr val="FF0000"/>
                </a:solidFill>
                <a:latin typeface="Lydian BT" pitchFamily="66" charset="0"/>
              </a:rPr>
              <a:t>Hebrews</a:t>
            </a:r>
            <a:r>
              <a:rPr lang="en-US" altLang="en-US" sz="2400" dirty="0">
                <a:latin typeface="Lydian BT" pitchFamily="66" charset="0"/>
              </a:rPr>
              <a:t> and the development of </a:t>
            </a:r>
            <a:r>
              <a:rPr lang="en-US" altLang="en-US" sz="2400" dirty="0">
                <a:solidFill>
                  <a:srgbClr val="FF0000"/>
                </a:solidFill>
                <a:latin typeface="Lydian BT" pitchFamily="66" charset="0"/>
              </a:rPr>
              <a:t>Judaism</a:t>
            </a:r>
            <a:r>
              <a:rPr lang="en-US" altLang="en-US" sz="2400" dirty="0">
                <a:latin typeface="Lydian BT" pitchFamily="66" charset="0"/>
              </a:rPr>
              <a:t>.</a:t>
            </a:r>
          </a:p>
          <a:p>
            <a:pPr lvl="1" eaLnBrk="1" hangingPunct="1"/>
            <a:r>
              <a:rPr lang="en-US" altLang="en-US" dirty="0">
                <a:latin typeface="Lydian BT" pitchFamily="66" charset="0"/>
              </a:rPr>
              <a:t>It is important to remember that the </a:t>
            </a:r>
            <a:r>
              <a:rPr lang="en-US" altLang="en-US" dirty="0">
                <a:solidFill>
                  <a:srgbClr val="FF0000"/>
                </a:solidFill>
                <a:latin typeface="Lydian BT" pitchFamily="66" charset="0"/>
              </a:rPr>
              <a:t>Hebrews</a:t>
            </a:r>
            <a:r>
              <a:rPr lang="en-US" altLang="en-US" dirty="0">
                <a:latin typeface="Lydian BT" pitchFamily="66" charset="0"/>
              </a:rPr>
              <a:t> wrote their stories to explain and celebrate their beliefs.</a:t>
            </a:r>
          </a:p>
        </p:txBody>
      </p:sp>
      <p:sp>
        <p:nvSpPr>
          <p:cNvPr id="6149" name="Text Box 10"/>
          <p:cNvSpPr txBox="1">
            <a:spLocks noChangeArrowheads="1"/>
          </p:cNvSpPr>
          <p:nvPr/>
        </p:nvSpPr>
        <p:spPr bwMode="auto">
          <a:xfrm>
            <a:off x="0" y="5089685"/>
            <a:ext cx="890934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Chaucer" pitchFamily="2" charset="0"/>
              </a:defRPr>
            </a:lvl1pPr>
            <a:lvl2pPr marL="742950" indent="-285750">
              <a:spcBef>
                <a:spcPct val="20000"/>
              </a:spcBef>
              <a:buChar char="–"/>
              <a:defRPr sz="2800">
                <a:solidFill>
                  <a:schemeClr val="tx1"/>
                </a:solidFill>
                <a:latin typeface="Chaucer" pitchFamily="2" charset="0"/>
              </a:defRPr>
            </a:lvl2pPr>
            <a:lvl3pPr marL="1143000" indent="-228600">
              <a:spcBef>
                <a:spcPct val="20000"/>
              </a:spcBef>
              <a:buChar char="•"/>
              <a:defRPr sz="2400">
                <a:solidFill>
                  <a:schemeClr val="tx1"/>
                </a:solidFill>
                <a:latin typeface="Chaucer" pitchFamily="2" charset="0"/>
              </a:defRPr>
            </a:lvl3pPr>
            <a:lvl4pPr marL="1600200" indent="-228600">
              <a:spcBef>
                <a:spcPct val="20000"/>
              </a:spcBef>
              <a:buChar char="–"/>
              <a:defRPr sz="2000">
                <a:solidFill>
                  <a:schemeClr val="tx1"/>
                </a:solidFill>
                <a:latin typeface="Chaucer" pitchFamily="2" charset="0"/>
              </a:defRPr>
            </a:lvl4pPr>
            <a:lvl5pPr marL="2057400" indent="-228600">
              <a:spcBef>
                <a:spcPct val="20000"/>
              </a:spcBef>
              <a:buChar char="»"/>
              <a:defRPr sz="2000">
                <a:solidFill>
                  <a:schemeClr val="tx1"/>
                </a:solidFill>
                <a:latin typeface="Chaucer" pitchFamily="2" charset="0"/>
              </a:defRPr>
            </a:lvl5pPr>
            <a:lvl6pPr marL="2514600" indent="-228600" eaLnBrk="0" fontAlgn="base" hangingPunct="0">
              <a:spcBef>
                <a:spcPct val="20000"/>
              </a:spcBef>
              <a:spcAft>
                <a:spcPct val="0"/>
              </a:spcAft>
              <a:buChar char="»"/>
              <a:defRPr sz="2000">
                <a:solidFill>
                  <a:schemeClr val="tx1"/>
                </a:solidFill>
                <a:latin typeface="Chaucer" pitchFamily="2" charset="0"/>
              </a:defRPr>
            </a:lvl6pPr>
            <a:lvl7pPr marL="2971800" indent="-228600" eaLnBrk="0" fontAlgn="base" hangingPunct="0">
              <a:spcBef>
                <a:spcPct val="20000"/>
              </a:spcBef>
              <a:spcAft>
                <a:spcPct val="0"/>
              </a:spcAft>
              <a:buChar char="»"/>
              <a:defRPr sz="2000">
                <a:solidFill>
                  <a:schemeClr val="tx1"/>
                </a:solidFill>
                <a:latin typeface="Chaucer" pitchFamily="2" charset="0"/>
              </a:defRPr>
            </a:lvl7pPr>
            <a:lvl8pPr marL="3429000" indent="-228600" eaLnBrk="0" fontAlgn="base" hangingPunct="0">
              <a:spcBef>
                <a:spcPct val="20000"/>
              </a:spcBef>
              <a:spcAft>
                <a:spcPct val="0"/>
              </a:spcAft>
              <a:buChar char="»"/>
              <a:defRPr sz="2000">
                <a:solidFill>
                  <a:schemeClr val="tx1"/>
                </a:solidFill>
                <a:latin typeface="Chaucer" pitchFamily="2" charset="0"/>
              </a:defRPr>
            </a:lvl8pPr>
            <a:lvl9pPr marL="3886200" indent="-228600" eaLnBrk="0" fontAlgn="base" hangingPunct="0">
              <a:spcBef>
                <a:spcPct val="20000"/>
              </a:spcBef>
              <a:spcAft>
                <a:spcPct val="0"/>
              </a:spcAft>
              <a:buChar char="»"/>
              <a:defRPr sz="2000">
                <a:solidFill>
                  <a:schemeClr val="tx1"/>
                </a:solidFill>
                <a:latin typeface="Chaucer" pitchFamily="2" charset="0"/>
              </a:defRPr>
            </a:lvl9pPr>
          </a:lstStyle>
          <a:p>
            <a:pPr eaLnBrk="1" hangingPunct="1">
              <a:spcBef>
                <a:spcPct val="0"/>
              </a:spcBef>
            </a:pPr>
            <a:r>
              <a:rPr lang="en-US" altLang="en-US" sz="2000" dirty="0">
                <a:latin typeface="Lydian BT" pitchFamily="66" charset="0"/>
              </a:rPr>
              <a:t>Although many people believe that the </a:t>
            </a:r>
            <a:r>
              <a:rPr lang="en-US" altLang="en-US" sz="2000" b="1" dirty="0">
                <a:solidFill>
                  <a:srgbClr val="FF0000"/>
                </a:solidFill>
                <a:latin typeface="Lydian BT" pitchFamily="66" charset="0"/>
              </a:rPr>
              <a:t>Torah</a:t>
            </a:r>
            <a:r>
              <a:rPr lang="en-US" altLang="en-US" sz="2000" dirty="0">
                <a:latin typeface="Lydian BT" pitchFamily="66" charset="0"/>
              </a:rPr>
              <a:t> is a true record of the times, most historians combine the information there with other kinds of evidence, such as archeological artifacts and other written records, to understand the events and ideas of that time period.</a:t>
            </a:r>
          </a:p>
        </p:txBody>
      </p:sp>
      <p:sp>
        <p:nvSpPr>
          <p:cNvPr id="6150" name="Line 11"/>
          <p:cNvSpPr>
            <a:spLocks noChangeShapeType="1"/>
          </p:cNvSpPr>
          <p:nvPr/>
        </p:nvSpPr>
        <p:spPr bwMode="auto">
          <a:xfrm>
            <a:off x="1732461" y="1094422"/>
            <a:ext cx="51435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371773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 y="-12700"/>
            <a:ext cx="8915400" cy="914400"/>
          </a:xfrm>
        </p:spPr>
        <p:txBody>
          <a:bodyPr/>
          <a:lstStyle/>
          <a:p>
            <a:pPr eaLnBrk="1" hangingPunct="1"/>
            <a:r>
              <a:rPr lang="en-US" altLang="en-US" smtClean="0"/>
              <a:t>The Early History of the </a:t>
            </a:r>
            <a:r>
              <a:rPr lang="en-US" altLang="en-US" smtClean="0">
                <a:solidFill>
                  <a:srgbClr val="FF0000"/>
                </a:solidFill>
              </a:rPr>
              <a:t>Hebrews</a:t>
            </a:r>
          </a:p>
        </p:txBody>
      </p:sp>
      <p:sp>
        <p:nvSpPr>
          <p:cNvPr id="2" name="Online Image Placeholder 1"/>
          <p:cNvSpPr>
            <a:spLocks noGrp="1"/>
          </p:cNvSpPr>
          <p:nvPr>
            <p:ph type="clipArt" sz="half" idx="1"/>
          </p:nvPr>
        </p:nvSpPr>
        <p:spPr/>
      </p:sp>
      <p:sp>
        <p:nvSpPr>
          <p:cNvPr id="7171" name="Rectangle 4"/>
          <p:cNvSpPr>
            <a:spLocks noGrp="1" noChangeArrowheads="1"/>
          </p:cNvSpPr>
          <p:nvPr>
            <p:ph type="body" sz="half" idx="2"/>
          </p:nvPr>
        </p:nvSpPr>
        <p:spPr>
          <a:xfrm>
            <a:off x="152400" y="1143000"/>
            <a:ext cx="8763000" cy="5715000"/>
          </a:xfrm>
        </p:spPr>
        <p:txBody>
          <a:bodyPr/>
          <a:lstStyle/>
          <a:p>
            <a:pPr marL="0" indent="0">
              <a:buNone/>
            </a:pPr>
            <a:r>
              <a:rPr lang="en-US" altLang="en-US" sz="2400" dirty="0">
                <a:latin typeface="Lydian BT" pitchFamily="66" charset="0"/>
              </a:rPr>
              <a:t>According to the </a:t>
            </a:r>
            <a:r>
              <a:rPr lang="en-US" altLang="en-US" sz="2400" dirty="0">
                <a:solidFill>
                  <a:srgbClr val="FF0000"/>
                </a:solidFill>
                <a:latin typeface="Lydian BT" pitchFamily="66" charset="0"/>
              </a:rPr>
              <a:t>Torah</a:t>
            </a:r>
            <a:r>
              <a:rPr lang="en-US" altLang="en-US" sz="2400" dirty="0">
                <a:latin typeface="Lydian BT" pitchFamily="66" charset="0"/>
              </a:rPr>
              <a:t>, the ancestor of the </a:t>
            </a:r>
            <a:r>
              <a:rPr lang="en-US" altLang="en-US" sz="2400" dirty="0">
                <a:solidFill>
                  <a:srgbClr val="FF0000"/>
                </a:solidFill>
                <a:latin typeface="Lydian BT" pitchFamily="66" charset="0"/>
              </a:rPr>
              <a:t>Hebrews</a:t>
            </a:r>
            <a:r>
              <a:rPr lang="en-US" altLang="en-US" sz="2400" dirty="0">
                <a:latin typeface="Lydian BT" pitchFamily="66" charset="0"/>
              </a:rPr>
              <a:t>, a man named </a:t>
            </a:r>
            <a:r>
              <a:rPr lang="en-US" altLang="en-US" sz="2400" dirty="0">
                <a:solidFill>
                  <a:srgbClr val="FF0000"/>
                </a:solidFill>
                <a:latin typeface="Lydian BT" pitchFamily="66" charset="0"/>
              </a:rPr>
              <a:t>Abraham</a:t>
            </a:r>
            <a:r>
              <a:rPr lang="en-US" altLang="en-US" sz="2400" dirty="0">
                <a:latin typeface="Lydian BT" pitchFamily="66" charset="0"/>
              </a:rPr>
              <a:t>, lived near </a:t>
            </a:r>
            <a:r>
              <a:rPr lang="en-US" altLang="en-US" sz="2400" dirty="0">
                <a:solidFill>
                  <a:schemeClr val="accent2"/>
                </a:solidFill>
                <a:latin typeface="Lydian BT" pitchFamily="66" charset="0"/>
              </a:rPr>
              <a:t>Ur</a:t>
            </a:r>
            <a:r>
              <a:rPr lang="en-US" altLang="en-US" sz="2400" dirty="0">
                <a:latin typeface="Lydian BT" pitchFamily="66" charset="0"/>
              </a:rPr>
              <a:t> in </a:t>
            </a:r>
            <a:r>
              <a:rPr lang="en-US" altLang="en-US" sz="2400" dirty="0">
                <a:solidFill>
                  <a:schemeClr val="accent2"/>
                </a:solidFill>
                <a:latin typeface="Lydian BT" pitchFamily="66" charset="0"/>
              </a:rPr>
              <a:t>Mesopotamia</a:t>
            </a:r>
            <a:r>
              <a:rPr lang="en-US" altLang="en-US" sz="2400" dirty="0">
                <a:latin typeface="Lydian BT" pitchFamily="66" charset="0"/>
              </a:rPr>
              <a:t>.</a:t>
            </a:r>
          </a:p>
          <a:p>
            <a:pPr marL="349234" lvl="1" indent="-234939"/>
            <a:r>
              <a:rPr lang="en-US" altLang="en-US" dirty="0">
                <a:latin typeface="Lydian BT" pitchFamily="66" charset="0"/>
              </a:rPr>
              <a:t>Around 							        1800 B.C.E., 						   </a:t>
            </a:r>
            <a:r>
              <a:rPr lang="en-US" altLang="en-US" dirty="0">
                <a:solidFill>
                  <a:srgbClr val="FF0000"/>
                </a:solidFill>
                <a:latin typeface="Lydian BT" pitchFamily="66" charset="0"/>
              </a:rPr>
              <a:t>Abraham</a:t>
            </a:r>
            <a:r>
              <a:rPr lang="en-US" altLang="en-US" dirty="0">
                <a:latin typeface="Lydian BT" pitchFamily="66" charset="0"/>
              </a:rPr>
              <a:t> and 							 his clan 							    migrated to 						                      the land of 						               </a:t>
            </a:r>
            <a:r>
              <a:rPr lang="en-US" altLang="en-US" dirty="0">
                <a:solidFill>
                  <a:srgbClr val="FF0000"/>
                </a:solidFill>
                <a:latin typeface="Lydian BT" pitchFamily="66" charset="0"/>
              </a:rPr>
              <a:t>Canaan</a:t>
            </a:r>
            <a:r>
              <a:rPr lang="en-US" altLang="en-US" dirty="0">
                <a:latin typeface="Lydian BT" pitchFamily="66" charset="0"/>
              </a:rPr>
              <a:t>. </a:t>
            </a:r>
          </a:p>
          <a:p>
            <a:pPr marL="349234" lvl="1" indent="-234939"/>
            <a:r>
              <a:rPr lang="en-US" altLang="en-US" dirty="0">
                <a:latin typeface="Lydian BT" pitchFamily="66" charset="0"/>
              </a:rPr>
              <a:t>In the land of 						    </a:t>
            </a:r>
            <a:r>
              <a:rPr lang="en-US" altLang="en-US" dirty="0">
                <a:solidFill>
                  <a:srgbClr val="FF0000"/>
                </a:solidFill>
                <a:latin typeface="Lydian BT" pitchFamily="66" charset="0"/>
              </a:rPr>
              <a:t>Canaan</a:t>
            </a:r>
            <a:r>
              <a:rPr lang="en-US" altLang="en-US" dirty="0">
                <a:latin typeface="Lydian BT" pitchFamily="66" charset="0"/>
              </a:rPr>
              <a:t>, the 						    	    </a:t>
            </a:r>
            <a:r>
              <a:rPr lang="en-US" altLang="en-US" dirty="0">
                <a:solidFill>
                  <a:srgbClr val="FF0000"/>
                </a:solidFill>
                <a:latin typeface="Lydian BT" pitchFamily="66" charset="0"/>
              </a:rPr>
              <a:t>Hebrews</a:t>
            </a:r>
            <a:r>
              <a:rPr lang="en-US" altLang="en-US" dirty="0">
                <a:latin typeface="Lydian BT" pitchFamily="66" charset="0"/>
              </a:rPr>
              <a:t> 							     became nomads 						          who herded 						        	        flocks of sheep 						           and goats.</a:t>
            </a:r>
          </a:p>
        </p:txBody>
      </p:sp>
      <p:sp>
        <p:nvSpPr>
          <p:cNvPr id="7173" name="Line 12"/>
          <p:cNvSpPr>
            <a:spLocks noChangeShapeType="1"/>
          </p:cNvSpPr>
          <p:nvPr/>
        </p:nvSpPr>
        <p:spPr bwMode="auto">
          <a:xfrm>
            <a:off x="304800" y="914400"/>
            <a:ext cx="8458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11" descr="http://www.w1vtp.com/images/abram-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372421" y="2495006"/>
            <a:ext cx="5619179" cy="4099563"/>
          </a:xfrm>
          <a:prstGeom prst="rect">
            <a:avLst/>
          </a:prstGeom>
          <a:noFill/>
          <a:ln w="57150">
            <a:solidFill>
              <a:srgbClr val="000000"/>
            </a:solidFill>
            <a:miter lim="800000"/>
            <a:headEnd/>
            <a:tailEnd/>
          </a:ln>
        </p:spPr>
      </p:pic>
    </p:spTree>
    <p:extLst>
      <p:ext uri="{BB962C8B-B14F-4D97-AF65-F5344CB8AC3E}">
        <p14:creationId xmlns:p14="http://schemas.microsoft.com/office/powerpoint/2010/main" val="64252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341711"/>
            <a:ext cx="6686550" cy="685800"/>
          </a:xfrm>
        </p:spPr>
        <p:txBody>
          <a:bodyPr>
            <a:normAutofit fontScale="90000"/>
          </a:bodyPr>
          <a:lstStyle/>
          <a:p>
            <a:pPr eaLnBrk="1" hangingPunct="1"/>
            <a:r>
              <a:rPr lang="en-US" altLang="en-US" dirty="0" smtClean="0"/>
              <a:t>The Early History of the </a:t>
            </a:r>
            <a:r>
              <a:rPr lang="en-US" altLang="en-US" dirty="0" smtClean="0">
                <a:solidFill>
                  <a:srgbClr val="FF0000"/>
                </a:solidFill>
              </a:rPr>
              <a:t>Hebrews</a:t>
            </a:r>
          </a:p>
        </p:txBody>
      </p:sp>
      <p:pic>
        <p:nvPicPr>
          <p:cNvPr id="8196" name="Picture 4" descr="http://www.w1vtp.com/images/abram-map.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267773" y="1859036"/>
            <a:ext cx="4519613" cy="3296840"/>
          </a:xfrm>
          <a:noFill/>
          <a:ln w="57150">
            <a:solidFill>
              <a:srgbClr val="000000"/>
            </a:solidFill>
            <a:miter lim="800000"/>
            <a:headEnd/>
            <a:tailEnd/>
          </a:ln>
        </p:spPr>
      </p:pic>
      <p:sp>
        <p:nvSpPr>
          <p:cNvPr id="8195" name="Rectangle 3"/>
          <p:cNvSpPr>
            <a:spLocks noGrp="1" noChangeArrowheads="1"/>
          </p:cNvSpPr>
          <p:nvPr>
            <p:ph type="body" sz="half" idx="2"/>
          </p:nvPr>
        </p:nvSpPr>
        <p:spPr>
          <a:xfrm>
            <a:off x="261256" y="1981846"/>
            <a:ext cx="3827418" cy="4165997"/>
          </a:xfrm>
        </p:spPr>
        <p:txBody>
          <a:bodyPr>
            <a:normAutofit/>
          </a:bodyPr>
          <a:lstStyle/>
          <a:p>
            <a:pPr marL="0" indent="0"/>
            <a:r>
              <a:rPr lang="en-US" altLang="en-US" dirty="0">
                <a:latin typeface="Lydian BT" pitchFamily="66" charset="0"/>
              </a:rPr>
              <a:t>About 1650 B.C.E., many </a:t>
            </a:r>
            <a:r>
              <a:rPr lang="en-US" altLang="en-US" dirty="0">
                <a:solidFill>
                  <a:srgbClr val="FF0000"/>
                </a:solidFill>
                <a:latin typeface="Lydian BT" pitchFamily="66" charset="0"/>
              </a:rPr>
              <a:t>Hebrews</a:t>
            </a:r>
            <a:r>
              <a:rPr lang="en-US" altLang="en-US" dirty="0">
                <a:latin typeface="Lydian BT" pitchFamily="66" charset="0"/>
              </a:rPr>
              <a:t> moved to </a:t>
            </a:r>
            <a:r>
              <a:rPr lang="en-US" altLang="en-US" dirty="0">
                <a:solidFill>
                  <a:schemeClr val="accent2"/>
                </a:solidFill>
                <a:latin typeface="Lydian BT" pitchFamily="66" charset="0"/>
              </a:rPr>
              <a:t>Egypt</a:t>
            </a:r>
            <a:r>
              <a:rPr lang="en-US" altLang="en-US" dirty="0">
                <a:latin typeface="Lydian BT" pitchFamily="66" charset="0"/>
              </a:rPr>
              <a:t>.</a:t>
            </a:r>
          </a:p>
          <a:p>
            <a:pPr marL="0" indent="0"/>
            <a:r>
              <a:rPr lang="en-US" altLang="en-US" dirty="0">
                <a:latin typeface="Lydian BT" pitchFamily="66" charset="0"/>
              </a:rPr>
              <a:t>According to the first book of the </a:t>
            </a:r>
            <a:r>
              <a:rPr lang="en-US" altLang="en-US" dirty="0">
                <a:solidFill>
                  <a:srgbClr val="FF0000"/>
                </a:solidFill>
                <a:latin typeface="Lydian BT" pitchFamily="66" charset="0"/>
              </a:rPr>
              <a:t>Torah</a:t>
            </a:r>
            <a:r>
              <a:rPr lang="en-US" altLang="en-US" dirty="0">
                <a:latin typeface="Lydian BT" pitchFamily="66" charset="0"/>
              </a:rPr>
              <a:t>, Genesis, they fled </a:t>
            </a:r>
            <a:r>
              <a:rPr lang="en-US" altLang="en-US" dirty="0">
                <a:solidFill>
                  <a:srgbClr val="FF0000"/>
                </a:solidFill>
                <a:latin typeface="Lydian BT" pitchFamily="66" charset="0"/>
              </a:rPr>
              <a:t>Canaan</a:t>
            </a:r>
            <a:r>
              <a:rPr lang="en-US" altLang="en-US" dirty="0">
                <a:latin typeface="Lydian BT" pitchFamily="66" charset="0"/>
              </a:rPr>
              <a:t> because of drought and threat of famine.</a:t>
            </a:r>
          </a:p>
        </p:txBody>
      </p:sp>
      <p:sp>
        <p:nvSpPr>
          <p:cNvPr id="8197" name="Line 5"/>
          <p:cNvSpPr>
            <a:spLocks noChangeShapeType="1"/>
          </p:cNvSpPr>
          <p:nvPr/>
        </p:nvSpPr>
        <p:spPr bwMode="auto">
          <a:xfrm>
            <a:off x="1371600" y="1543050"/>
            <a:ext cx="634365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198" name="Freeform 6"/>
          <p:cNvSpPr>
            <a:spLocks/>
          </p:cNvSpPr>
          <p:nvPr/>
        </p:nvSpPr>
        <p:spPr bwMode="auto">
          <a:xfrm>
            <a:off x="4826150" y="3935458"/>
            <a:ext cx="621506" cy="784622"/>
          </a:xfrm>
          <a:custGeom>
            <a:avLst/>
            <a:gdLst>
              <a:gd name="T0" fmla="*/ 2147483646 w 816"/>
              <a:gd name="T1" fmla="*/ 0 h 864"/>
              <a:gd name="T2" fmla="*/ 2147483646 w 816"/>
              <a:gd name="T3" fmla="*/ 2147483646 h 864"/>
              <a:gd name="T4" fmla="*/ 0 w 816"/>
              <a:gd name="T5" fmla="*/ 2147483646 h 864"/>
              <a:gd name="T6" fmla="*/ 0 60000 65536"/>
              <a:gd name="T7" fmla="*/ 0 60000 65536"/>
              <a:gd name="T8" fmla="*/ 0 60000 65536"/>
              <a:gd name="T9" fmla="*/ 0 w 816"/>
              <a:gd name="T10" fmla="*/ 0 h 864"/>
              <a:gd name="T11" fmla="*/ 816 w 816"/>
              <a:gd name="T12" fmla="*/ 864 h 864"/>
            </a:gdLst>
            <a:ahLst/>
            <a:cxnLst>
              <a:cxn ang="T6">
                <a:pos x="T0" y="T1"/>
              </a:cxn>
              <a:cxn ang="T7">
                <a:pos x="T2" y="T3"/>
              </a:cxn>
              <a:cxn ang="T8">
                <a:pos x="T4" y="T5"/>
              </a:cxn>
            </a:cxnLst>
            <a:rect l="T9" t="T10" r="T11" b="T12"/>
            <a:pathLst>
              <a:path w="816" h="864">
                <a:moveTo>
                  <a:pt x="816" y="0"/>
                </a:moveTo>
                <a:lnTo>
                  <a:pt x="124" y="564"/>
                </a:lnTo>
                <a:lnTo>
                  <a:pt x="0" y="864"/>
                </a:lnTo>
              </a:path>
            </a:pathLst>
          </a:custGeom>
          <a:noFill/>
          <a:ln w="5715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199" name="Text Box 7"/>
          <p:cNvSpPr txBox="1">
            <a:spLocks noChangeArrowheads="1"/>
          </p:cNvSpPr>
          <p:nvPr/>
        </p:nvSpPr>
        <p:spPr bwMode="auto">
          <a:xfrm>
            <a:off x="4267773" y="4759066"/>
            <a:ext cx="7649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haucer" pitchFamily="2" charset="0"/>
              </a:defRPr>
            </a:lvl1pPr>
            <a:lvl2pPr marL="742950" indent="-285750">
              <a:spcBef>
                <a:spcPct val="20000"/>
              </a:spcBef>
              <a:buChar char="–"/>
              <a:defRPr sz="2800">
                <a:solidFill>
                  <a:schemeClr val="tx1"/>
                </a:solidFill>
                <a:latin typeface="Chaucer" pitchFamily="2" charset="0"/>
              </a:defRPr>
            </a:lvl2pPr>
            <a:lvl3pPr marL="1143000" indent="-228600">
              <a:spcBef>
                <a:spcPct val="20000"/>
              </a:spcBef>
              <a:buChar char="•"/>
              <a:defRPr sz="2400">
                <a:solidFill>
                  <a:schemeClr val="tx1"/>
                </a:solidFill>
                <a:latin typeface="Chaucer" pitchFamily="2" charset="0"/>
              </a:defRPr>
            </a:lvl3pPr>
            <a:lvl4pPr marL="1600200" indent="-228600">
              <a:spcBef>
                <a:spcPct val="20000"/>
              </a:spcBef>
              <a:buChar char="–"/>
              <a:defRPr sz="2000">
                <a:solidFill>
                  <a:schemeClr val="tx1"/>
                </a:solidFill>
                <a:latin typeface="Chaucer" pitchFamily="2" charset="0"/>
              </a:defRPr>
            </a:lvl4pPr>
            <a:lvl5pPr marL="2057400" indent="-228600">
              <a:spcBef>
                <a:spcPct val="20000"/>
              </a:spcBef>
              <a:buChar char="»"/>
              <a:defRPr sz="2000">
                <a:solidFill>
                  <a:schemeClr val="tx1"/>
                </a:solidFill>
                <a:latin typeface="Chaucer" pitchFamily="2" charset="0"/>
              </a:defRPr>
            </a:lvl5pPr>
            <a:lvl6pPr marL="2514600" indent="-228600" eaLnBrk="0" fontAlgn="base" hangingPunct="0">
              <a:spcBef>
                <a:spcPct val="20000"/>
              </a:spcBef>
              <a:spcAft>
                <a:spcPct val="0"/>
              </a:spcAft>
              <a:buChar char="»"/>
              <a:defRPr sz="2000">
                <a:solidFill>
                  <a:schemeClr val="tx1"/>
                </a:solidFill>
                <a:latin typeface="Chaucer" pitchFamily="2" charset="0"/>
              </a:defRPr>
            </a:lvl6pPr>
            <a:lvl7pPr marL="2971800" indent="-228600" eaLnBrk="0" fontAlgn="base" hangingPunct="0">
              <a:spcBef>
                <a:spcPct val="20000"/>
              </a:spcBef>
              <a:spcAft>
                <a:spcPct val="0"/>
              </a:spcAft>
              <a:buChar char="»"/>
              <a:defRPr sz="2000">
                <a:solidFill>
                  <a:schemeClr val="tx1"/>
                </a:solidFill>
                <a:latin typeface="Chaucer" pitchFamily="2" charset="0"/>
              </a:defRPr>
            </a:lvl7pPr>
            <a:lvl8pPr marL="3429000" indent="-228600" eaLnBrk="0" fontAlgn="base" hangingPunct="0">
              <a:spcBef>
                <a:spcPct val="20000"/>
              </a:spcBef>
              <a:spcAft>
                <a:spcPct val="0"/>
              </a:spcAft>
              <a:buChar char="»"/>
              <a:defRPr sz="2000">
                <a:solidFill>
                  <a:schemeClr val="tx1"/>
                </a:solidFill>
                <a:latin typeface="Chaucer" pitchFamily="2" charset="0"/>
              </a:defRPr>
            </a:lvl8pPr>
            <a:lvl9pPr marL="3886200" indent="-228600" eaLnBrk="0" fontAlgn="base" hangingPunct="0">
              <a:spcBef>
                <a:spcPct val="20000"/>
              </a:spcBef>
              <a:spcAft>
                <a:spcPct val="0"/>
              </a:spcAft>
              <a:buChar char="»"/>
              <a:defRPr sz="2000">
                <a:solidFill>
                  <a:schemeClr val="tx1"/>
                </a:solidFill>
                <a:latin typeface="Chaucer" pitchFamily="2" charset="0"/>
              </a:defRPr>
            </a:lvl9pPr>
          </a:lstStyle>
          <a:p>
            <a:pPr eaLnBrk="1" hangingPunct="1">
              <a:spcBef>
                <a:spcPct val="0"/>
              </a:spcBef>
              <a:buFontTx/>
              <a:buNone/>
            </a:pPr>
            <a:r>
              <a:rPr lang="en-US" altLang="en-US" sz="1200" dirty="0">
                <a:latin typeface="Arial Black" panose="020B0A04020102020204" pitchFamily="34" charset="0"/>
              </a:rPr>
              <a:t>EGYPT</a:t>
            </a:r>
          </a:p>
        </p:txBody>
      </p:sp>
    </p:spTree>
    <p:extLst>
      <p:ext uri="{BB962C8B-B14F-4D97-AF65-F5344CB8AC3E}">
        <p14:creationId xmlns:p14="http://schemas.microsoft.com/office/powerpoint/2010/main" val="3952398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990328" y="242037"/>
            <a:ext cx="7213146" cy="857251"/>
          </a:xfrm>
        </p:spPr>
        <p:txBody>
          <a:bodyPr>
            <a:normAutofit fontScale="90000"/>
          </a:bodyPr>
          <a:lstStyle/>
          <a:p>
            <a:r>
              <a:rPr lang="en-US" altLang="en-US" dirty="0" smtClean="0"/>
              <a:t>The Early History of the </a:t>
            </a:r>
            <a:r>
              <a:rPr lang="en-US" altLang="en-US" dirty="0" smtClean="0">
                <a:solidFill>
                  <a:srgbClr val="FF0000"/>
                </a:solidFill>
              </a:rPr>
              <a:t>Hebrews</a:t>
            </a:r>
            <a:endParaRPr lang="en-US" altLang="en-US" dirty="0" smtClean="0"/>
          </a:p>
        </p:txBody>
      </p:sp>
      <p:sp>
        <p:nvSpPr>
          <p:cNvPr id="9219" name="Content Placeholder 5"/>
          <p:cNvSpPr>
            <a:spLocks noGrp="1"/>
          </p:cNvSpPr>
          <p:nvPr>
            <p:ph idx="1"/>
          </p:nvPr>
        </p:nvSpPr>
        <p:spPr>
          <a:xfrm>
            <a:off x="299221" y="1755832"/>
            <a:ext cx="8595360" cy="4527402"/>
          </a:xfrm>
        </p:spPr>
        <p:txBody>
          <a:bodyPr>
            <a:normAutofit/>
          </a:bodyPr>
          <a:lstStyle/>
          <a:p>
            <a:r>
              <a:rPr lang="en-US" altLang="en-US" dirty="0" smtClean="0"/>
              <a:t>Carefully read and annotate the article “What do Jews Believe?”</a:t>
            </a:r>
          </a:p>
          <a:p>
            <a:r>
              <a:rPr lang="en-US" altLang="en-US" dirty="0" smtClean="0"/>
              <a:t>Highlight/Underline Main Ideas/Beliefs regarding the Jewish Faith</a:t>
            </a:r>
          </a:p>
          <a:p>
            <a:r>
              <a:rPr lang="en-US" altLang="en-US" dirty="0" smtClean="0"/>
              <a:t>Complete the Key Concept Synthesis Chart</a:t>
            </a:r>
          </a:p>
          <a:p>
            <a:r>
              <a:rPr lang="en-US" altLang="en-US" dirty="0" smtClean="0"/>
              <a:t>Objectives: Identify and summarize key concepts of the Jewish faith</a:t>
            </a:r>
          </a:p>
        </p:txBody>
      </p:sp>
    </p:spTree>
    <p:extLst>
      <p:ext uri="{BB962C8B-B14F-4D97-AF65-F5344CB8AC3E}">
        <p14:creationId xmlns:p14="http://schemas.microsoft.com/office/powerpoint/2010/main" val="1644927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2069</TotalTime>
  <Words>2534</Words>
  <Application>Microsoft Office PowerPoint</Application>
  <PresentationFormat>On-screen Show (4:3)</PresentationFormat>
  <Paragraphs>261</Paragraphs>
  <Slides>42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Arial Black</vt:lpstr>
      <vt:lpstr>Calibri</vt:lpstr>
      <vt:lpstr>Calibri Light</vt:lpstr>
      <vt:lpstr>Chaucer</vt:lpstr>
      <vt:lpstr>Cochin</vt:lpstr>
      <vt:lpstr>Lucida Grande</vt:lpstr>
      <vt:lpstr>Lydian BT</vt:lpstr>
      <vt:lpstr>Wingdings</vt:lpstr>
      <vt:lpstr>ヒラギノ明朝 ProN W6</vt:lpstr>
      <vt:lpstr>ヒラギノ角ゴ ProN W3</vt:lpstr>
      <vt:lpstr>Office Theme</vt:lpstr>
      <vt:lpstr>19 September 2018</vt:lpstr>
      <vt:lpstr>The Ancient Hebrews and the Origins of Judaism </vt:lpstr>
      <vt:lpstr>Who were the Hebrews?</vt:lpstr>
      <vt:lpstr>Who were the Hebrews?</vt:lpstr>
      <vt:lpstr>What is the Torah?</vt:lpstr>
      <vt:lpstr>What is the Torah?</vt:lpstr>
      <vt:lpstr>The Early History of the Hebrews</vt:lpstr>
      <vt:lpstr>The Early History of the Hebrews</vt:lpstr>
      <vt:lpstr>The Early History of the Hebrews</vt:lpstr>
      <vt:lpstr>The Early History of the Hebrews</vt:lpstr>
      <vt:lpstr>The Ancient Hebrews and the Origins of Judaism  </vt:lpstr>
      <vt:lpstr>Important Hebrew Leaders</vt:lpstr>
      <vt:lpstr>The Early History of the Hebrews</vt:lpstr>
      <vt:lpstr>Important Hebrew Leaders</vt:lpstr>
      <vt:lpstr>24 September 2018</vt:lpstr>
      <vt:lpstr>Settling the Land</vt:lpstr>
      <vt:lpstr>The Time of Judges, Kings, and Prophets </vt:lpstr>
      <vt:lpstr>The Time of Judges, Kings, and Prophets</vt:lpstr>
      <vt:lpstr>The Time of Judges, Kings, and Prophets</vt:lpstr>
      <vt:lpstr>The Time of Judges, Kings, and Prophets</vt:lpstr>
      <vt:lpstr>The Time of Judges, Kings, and Prophets </vt:lpstr>
      <vt:lpstr>Solomon’s Temple</vt:lpstr>
      <vt:lpstr>Now</vt:lpstr>
      <vt:lpstr>The Kingdom Divides</vt:lpstr>
      <vt:lpstr>Israel and Judah</vt:lpstr>
      <vt:lpstr>Assyrians and Babylonians Strike Review your Timeline – Significance?</vt:lpstr>
      <vt:lpstr>Jewish Exiles Return to Judah</vt:lpstr>
      <vt:lpstr>Beliefs During the Babylonian Captivity</vt:lpstr>
      <vt:lpstr>Beliefs During the Babylonian Captivity</vt:lpstr>
      <vt:lpstr>Who conquered the Babylonians…Significance?</vt:lpstr>
      <vt:lpstr>Roman Control</vt:lpstr>
      <vt:lpstr>Rome Conquered Judea</vt:lpstr>
      <vt:lpstr>Resistance to Roman Rule – How &amp; Significance?</vt:lpstr>
      <vt:lpstr>The Great Diaspora</vt:lpstr>
      <vt:lpstr>PowerPoint Presentation</vt:lpstr>
      <vt:lpstr>Teachers and the Law</vt:lpstr>
      <vt:lpstr>26 SEPTEMBER 2018</vt:lpstr>
      <vt:lpstr>27 September 2018</vt:lpstr>
      <vt:lpstr>Now</vt:lpstr>
      <vt:lpstr>Important Hebrew Leaders</vt:lpstr>
      <vt:lpstr>Important Hebrew Leaders</vt:lpstr>
      <vt:lpstr>Important Hebrew Leaders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Ancient Hebrews and the Origins of Judaism</dc:title>
  <dc:creator>Hanley, Timothy</dc:creator>
  <cp:lastModifiedBy>Hanley, Timothy</cp:lastModifiedBy>
  <cp:revision>60</cp:revision>
  <cp:lastPrinted>2018-09-25T11:20:37Z</cp:lastPrinted>
  <dcterms:created xsi:type="dcterms:W3CDTF">2017-10-06T14:15:40Z</dcterms:created>
  <dcterms:modified xsi:type="dcterms:W3CDTF">2018-09-27T13:50:14Z</dcterms:modified>
</cp:coreProperties>
</file>