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Passage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7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ATLANTIC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r>
              <a:rPr lang="en-US" i="1" dirty="0"/>
              <a:t>In order to establish profitable colonies, </a:t>
            </a:r>
            <a:r>
              <a:rPr lang="en-US" i="1" dirty="0" smtClean="0"/>
              <a:t>European countries </a:t>
            </a:r>
            <a:r>
              <a:rPr lang="en-US" i="1" dirty="0"/>
              <a:t>needed a large supply of labor. Europeans enslaved </a:t>
            </a:r>
            <a:r>
              <a:rPr lang="en-US" i="1" dirty="0" smtClean="0"/>
              <a:t>indigenous peoples</a:t>
            </a:r>
            <a:r>
              <a:rPr lang="en-US" i="1" dirty="0"/>
              <a:t>, but because many indigenous populations were decimated </a:t>
            </a:r>
            <a:r>
              <a:rPr lang="en-US" i="1" dirty="0" smtClean="0"/>
              <a:t>by European </a:t>
            </a:r>
            <a:r>
              <a:rPr lang="en-US" i="1" dirty="0"/>
              <a:t>disease and violence, indigenous slavery didn’t meet the </a:t>
            </a:r>
            <a:r>
              <a:rPr lang="en-US" i="1" dirty="0" smtClean="0"/>
              <a:t>labor demands </a:t>
            </a:r>
            <a:r>
              <a:rPr lang="en-US" i="1" dirty="0"/>
              <a:t>of the colonies</a:t>
            </a:r>
            <a:r>
              <a:rPr lang="en-US" i="1" dirty="0" smtClean="0"/>
              <a:t>.</a:t>
            </a:r>
          </a:p>
          <a:p>
            <a:r>
              <a:rPr lang="en-US" i="1" dirty="0"/>
              <a:t>In the 16th century, Europeans began purchasing enslaved Africans from </a:t>
            </a:r>
            <a:r>
              <a:rPr lang="en-US" i="1" dirty="0" smtClean="0"/>
              <a:t>West African </a:t>
            </a:r>
            <a:r>
              <a:rPr lang="en-US" i="1" dirty="0"/>
              <a:t>traders. The forced labor of Africans proved hugely profitable for </a:t>
            </a:r>
            <a:r>
              <a:rPr lang="en-US" i="1" dirty="0" smtClean="0"/>
              <a:t>Europe and </a:t>
            </a:r>
            <a:r>
              <a:rPr lang="en-US" i="1" dirty="0"/>
              <a:t>its colonies. Slave owners didn’t pay their slaves, and the life-long </a:t>
            </a:r>
            <a:r>
              <a:rPr lang="en-US" i="1" dirty="0" smtClean="0"/>
              <a:t>and hereditary </a:t>
            </a:r>
            <a:r>
              <a:rPr lang="en-US" i="1" dirty="0"/>
              <a:t>nature of slavery guaranteed new generations of free labor. In order </a:t>
            </a:r>
            <a:r>
              <a:rPr lang="en-US" i="1" dirty="0" smtClean="0"/>
              <a:t>to maximize </a:t>
            </a:r>
            <a:r>
              <a:rPr lang="en-US" i="1" dirty="0"/>
              <a:t>profits for slave owners, working conditions for slaves in the </a:t>
            </a:r>
            <a:r>
              <a:rPr lang="en-US" i="1" dirty="0" smtClean="0"/>
              <a:t>colonies were </a:t>
            </a:r>
            <a:r>
              <a:rPr lang="en-US" i="1" dirty="0"/>
              <a:t>often atrocious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6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ATLANTIC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57700"/>
          </a:xfrm>
        </p:spPr>
        <p:txBody>
          <a:bodyPr>
            <a:normAutofit/>
          </a:bodyPr>
          <a:lstStyle/>
          <a:p>
            <a:r>
              <a:rPr lang="en-US" i="1" dirty="0"/>
              <a:t>Over the course of the next four centuries, it is estimated that more than </a:t>
            </a:r>
            <a:r>
              <a:rPr lang="en-US" i="1" dirty="0" smtClean="0"/>
              <a:t>12.5 million </a:t>
            </a:r>
            <a:r>
              <a:rPr lang="en-US" i="1" dirty="0"/>
              <a:t>Africans were taken from Africa. Due to the brutal conditions on the trip </a:t>
            </a:r>
            <a:r>
              <a:rPr lang="en-US" i="1" dirty="0" smtClean="0"/>
              <a:t>to the </a:t>
            </a:r>
            <a:r>
              <a:rPr lang="en-US" i="1" dirty="0"/>
              <a:t>Americas, historians estimate that only 10.7 million of the captives </a:t>
            </a:r>
            <a:r>
              <a:rPr lang="en-US" i="1" dirty="0" smtClean="0"/>
              <a:t>survived. The </a:t>
            </a:r>
            <a:r>
              <a:rPr lang="en-US" i="1" dirty="0"/>
              <a:t>vast majority of those slaves were taken to European colonies in </a:t>
            </a:r>
            <a:r>
              <a:rPr lang="en-US" i="1" dirty="0" smtClean="0"/>
              <a:t>South America </a:t>
            </a:r>
            <a:r>
              <a:rPr lang="en-US" i="1" dirty="0"/>
              <a:t>and the Caribbean. The most recent estimates suggest that less </a:t>
            </a:r>
            <a:r>
              <a:rPr lang="en-US" i="1" dirty="0" smtClean="0"/>
              <a:t>than 400,000 </a:t>
            </a:r>
            <a:r>
              <a:rPr lang="en-US" i="1" dirty="0"/>
              <a:t>slaves were taken directly from Africa to the present-day United </a:t>
            </a:r>
            <a:r>
              <a:rPr lang="en-US" i="1" dirty="0" smtClean="0"/>
              <a:t>States. The </a:t>
            </a:r>
            <a:r>
              <a:rPr lang="en-US" i="1" dirty="0"/>
              <a:t>Portuguese, British, French, Spanish, and Dutch were the main </a:t>
            </a:r>
            <a:r>
              <a:rPr lang="en-US" i="1" dirty="0" smtClean="0"/>
              <a:t>slave traders.</a:t>
            </a:r>
          </a:p>
          <a:p>
            <a:r>
              <a:rPr lang="en-US" i="1" dirty="0"/>
              <a:t>The slave trade drastically changed African societies. In the centuries before </a:t>
            </a:r>
            <a:r>
              <a:rPr lang="en-US" i="1" dirty="0" smtClean="0"/>
              <a:t>the Atlantic </a:t>
            </a:r>
            <a:r>
              <a:rPr lang="en-US" i="1" dirty="0"/>
              <a:t>slave trade, mutually beneficial intercontinental trade was an </a:t>
            </a:r>
            <a:r>
              <a:rPr lang="en-US" i="1" dirty="0" smtClean="0"/>
              <a:t>important part </a:t>
            </a:r>
            <a:r>
              <a:rPr lang="en-US" i="1" dirty="0"/>
              <a:t>of African states’ economies. Many of these relationships were replaced </a:t>
            </a:r>
            <a:r>
              <a:rPr lang="en-US" i="1" dirty="0" smtClean="0"/>
              <a:t>by </a:t>
            </a:r>
            <a:r>
              <a:rPr lang="en-US" i="1" dirty="0"/>
              <a:t>the slave trade. In Africa, the slave trade destabilized states, created </a:t>
            </a:r>
            <a:r>
              <a:rPr lang="en-US" i="1" dirty="0" smtClean="0"/>
              <a:t>economic depressions</a:t>
            </a:r>
            <a:r>
              <a:rPr lang="en-US" i="1" dirty="0"/>
              <a:t>, and led to wars.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1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57700"/>
          </a:xfrm>
        </p:spPr>
        <p:txBody>
          <a:bodyPr>
            <a:normAutofit/>
          </a:bodyPr>
          <a:lstStyle/>
          <a:p>
            <a:r>
              <a:rPr lang="en-US" i="1" dirty="0"/>
              <a:t>The Atlantic slave trade was part of a </a:t>
            </a:r>
            <a:r>
              <a:rPr lang="en-US" i="1" dirty="0" smtClean="0"/>
              <a:t>broader economic </a:t>
            </a:r>
            <a:r>
              <a:rPr lang="en-US" i="1" dirty="0"/>
              <a:t>system known as the Triangular Trade that connected </a:t>
            </a:r>
            <a:r>
              <a:rPr lang="en-US" i="1" dirty="0" smtClean="0"/>
              <a:t>three continents</a:t>
            </a:r>
            <a:r>
              <a:rPr lang="en-US" i="1" dirty="0"/>
              <a:t>. European traders would transport enslaved Africans to </a:t>
            </a:r>
            <a:r>
              <a:rPr lang="en-US" i="1" dirty="0" smtClean="0"/>
              <a:t>European colonies </a:t>
            </a:r>
            <a:r>
              <a:rPr lang="en-US" i="1" dirty="0"/>
              <a:t>in the Americas, where the slaves would work to produce </a:t>
            </a:r>
            <a:r>
              <a:rPr lang="en-US" i="1" dirty="0" smtClean="0"/>
              <a:t>various agricultural </a:t>
            </a:r>
            <a:r>
              <a:rPr lang="en-US" i="1" dirty="0"/>
              <a:t>goods, including sugar, cotton, and tobacco. Those raw goods </a:t>
            </a:r>
            <a:r>
              <a:rPr lang="en-US" i="1" dirty="0" smtClean="0"/>
              <a:t>were then </a:t>
            </a:r>
            <a:r>
              <a:rPr lang="en-US" i="1" dirty="0"/>
              <a:t>shipped back to Europe in order to be turned into manufactured goods.</a:t>
            </a:r>
          </a:p>
          <a:p>
            <a:r>
              <a:rPr lang="en-US" i="1" dirty="0"/>
              <a:t>European traders would subsequently trade those goods with West African </a:t>
            </a:r>
            <a:r>
              <a:rPr lang="en-US" i="1" dirty="0" smtClean="0"/>
              <a:t>slave traders </a:t>
            </a:r>
            <a:r>
              <a:rPr lang="en-US" i="1" dirty="0"/>
              <a:t>for more kidnapped Africans, and the cycle would continue. It is </a:t>
            </a:r>
            <a:r>
              <a:rPr lang="en-US" i="1" dirty="0" smtClean="0"/>
              <a:t>important to </a:t>
            </a:r>
            <a:r>
              <a:rPr lang="en-US" i="1" dirty="0"/>
              <a:t>note that there were also various exceptions to this basic outline. </a:t>
            </a:r>
            <a:endParaRPr lang="en-US" i="1" dirty="0" smtClean="0"/>
          </a:p>
          <a:p>
            <a:r>
              <a:rPr lang="en-US" i="1" dirty="0" smtClean="0"/>
              <a:t>For instance, European </a:t>
            </a:r>
            <a:r>
              <a:rPr lang="en-US" i="1" dirty="0"/>
              <a:t>manufactured goods were also sold to colonies in the Americas.</a:t>
            </a:r>
          </a:p>
          <a:p>
            <a:r>
              <a:rPr lang="en-US" i="1" dirty="0"/>
              <a:t>Similarly, sugar produced in the Caribbean was sold in New England and </a:t>
            </a:r>
            <a:r>
              <a:rPr lang="en-US" i="1" dirty="0" smtClean="0"/>
              <a:t>rum produced </a:t>
            </a:r>
            <a:r>
              <a:rPr lang="en-US" i="1" dirty="0"/>
              <a:t>in the Americas was sold in Africa.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4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HISTORICAL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i="1" dirty="0"/>
              <a:t>Although it is important to consider </a:t>
            </a:r>
            <a:r>
              <a:rPr lang="en-US" sz="3200" i="1" dirty="0" smtClean="0"/>
              <a:t>the economic </a:t>
            </a:r>
            <a:r>
              <a:rPr lang="en-US" sz="3200" i="1" dirty="0"/>
              <a:t>system that facilitated the Atlantic slave trade, the sheer scale of </a:t>
            </a:r>
            <a:r>
              <a:rPr lang="en-US" sz="3200" i="1" dirty="0" smtClean="0"/>
              <a:t>the trade </a:t>
            </a:r>
            <a:r>
              <a:rPr lang="en-US" sz="3200" i="1" dirty="0"/>
              <a:t>can obscure the experiences of individuals. We don’t want to lose track </a:t>
            </a:r>
            <a:r>
              <a:rPr lang="en-US" sz="3200" i="1" dirty="0" smtClean="0"/>
              <a:t>of the </a:t>
            </a:r>
            <a:r>
              <a:rPr lang="en-US" sz="3200" i="1" dirty="0"/>
              <a:t>individuals involved in the Middle Passage, so we’re going to read a series </a:t>
            </a:r>
            <a:r>
              <a:rPr lang="en-US" sz="3200" i="1" dirty="0" smtClean="0"/>
              <a:t>of documents </a:t>
            </a:r>
            <a:r>
              <a:rPr lang="en-US" sz="3200" i="1" dirty="0"/>
              <a:t>to answer this question: How did people experience the </a:t>
            </a:r>
            <a:r>
              <a:rPr lang="en-US" sz="3200" i="1" dirty="0" smtClean="0"/>
              <a:t>Middle Passage</a:t>
            </a:r>
            <a:r>
              <a:rPr lang="en-US" sz="3200" i="1" dirty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182383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</TotalTime>
  <Words>506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The Middle Passage</vt:lpstr>
      <vt:lpstr>ATLANTIC SLAVE TRADE</vt:lpstr>
      <vt:lpstr>ATLANTIC SLAVE TRADE</vt:lpstr>
      <vt:lpstr>MIDDLE PASSAGE</vt:lpstr>
      <vt:lpstr>CRITICAL HISTORICAL QUESTION</vt:lpstr>
    </vt:vector>
  </TitlesOfParts>
  <Company>Peters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Passage</dc:title>
  <dc:creator>Hanley, Timothy</dc:creator>
  <cp:lastModifiedBy>Hanley, Timothy</cp:lastModifiedBy>
  <cp:revision>1</cp:revision>
  <dcterms:created xsi:type="dcterms:W3CDTF">2017-05-18T17:59:33Z</dcterms:created>
  <dcterms:modified xsi:type="dcterms:W3CDTF">2017-05-18T18:05:38Z</dcterms:modified>
</cp:coreProperties>
</file>